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7099300" cy="10234613"/>
  <p:embeddedFontLst>
    <p:embeddedFont>
      <p:font typeface="PT Sans" panose="020B0604020202020204" charset="0"/>
      <p:italic r:id="rId27"/>
      <p:boldItalic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  <p:embeddedFont>
      <p:font typeface="MS Reference Sans Serif" panose="020B0604030504040204" pitchFamily="34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Arimo" panose="020B0604020202020204" charset="0"/>
      <p:regular r:id="rId38"/>
      <p:bold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1130344-39EA-4C92-99EC-F389841AE4E0}">
  <a:tblStyle styleId="{E1130344-39EA-4C92-99EC-F389841AE4E0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yriad Pro"/>
          <a:ea typeface="Myriad Pro"/>
          <a:cs typeface="Myriad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81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3042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-42044"/>
            <a:ext cx="9144000" cy="1628775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Shape 20" descr="crs4-logo-white-gree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50" y="246062"/>
            <a:ext cx="3538537" cy="1084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1249362" y="987425"/>
            <a:ext cx="2397125" cy="360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Visual Computing Group</a:t>
            </a:r>
          </a:p>
        </p:txBody>
      </p:sp>
      <p:sp>
        <p:nvSpPr>
          <p:cNvPr id="22" name="Shape 22"/>
          <p:cNvSpPr/>
          <p:nvPr/>
        </p:nvSpPr>
        <p:spPr>
          <a:xfrm>
            <a:off x="0" y="6453187"/>
            <a:ext cx="9144000" cy="404811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Shape 23" descr="crs4-logo-white-gre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6488112"/>
            <a:ext cx="1084261" cy="33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79511" y="1628800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79511" y="2780927"/>
            <a:ext cx="8799387" cy="3543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4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0800" y="77963"/>
            <a:ext cx="1333325" cy="13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1483" y="6495257"/>
            <a:ext cx="333331" cy="33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4985" y="77963"/>
            <a:ext cx="2743513" cy="1391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38238" y="6465055"/>
            <a:ext cx="749298" cy="37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43608" y="5373216"/>
            <a:ext cx="7128792" cy="4227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331640" y="620687"/>
            <a:ext cx="6552728" cy="47525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32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2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43608" y="5805264"/>
            <a:ext cx="7128792" cy="51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o con didascali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043608" y="5805264"/>
            <a:ext cx="7128792" cy="510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2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testo e ClipAr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9511" y="1484784"/>
            <a:ext cx="5112567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clipArt" idx="2"/>
          </p:nvPr>
        </p:nvSpPr>
        <p:spPr>
          <a:xfrm>
            <a:off x="5436096" y="1484784"/>
            <a:ext cx="3528391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testo e immagine con riferimen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511" y="1484784"/>
            <a:ext cx="5112567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5436096" y="5445223"/>
            <a:ext cx="3528391" cy="94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5436094" y="1484784"/>
            <a:ext cx="3528393" cy="396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933"/>
            <a:ext cx="2959100" cy="493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7939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388" y="1484313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1" y="1484313"/>
            <a:ext cx="4316413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olo, testo e clip multimedia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390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388" y="1484313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media" idx="2"/>
          </p:nvPr>
        </p:nvSpPr>
        <p:spPr>
          <a:xfrm>
            <a:off x="4648201" y="1484313"/>
            <a:ext cx="4316413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83568" y="2708919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3568" y="119675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79511" y="1484783"/>
            <a:ext cx="4248472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0" y="1484783"/>
            <a:ext cx="4392488" cy="48965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6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511" y="476672"/>
            <a:ext cx="3286001" cy="958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476672"/>
            <a:ext cx="5389438" cy="583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8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4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79511" y="1435100"/>
            <a:ext cx="3286001" cy="48742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7CA900"/>
              </a:buClr>
              <a:buFont typeface="Times"/>
              <a:buNone/>
              <a:defRPr sz="1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Arimo"/>
              <a:buNone/>
              <a:defRPr sz="9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rgbClr val="7CA900"/>
              </a:buClr>
              <a:buFont typeface="PT Sans"/>
              <a:buNone/>
              <a:defRPr sz="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53187"/>
            <a:ext cx="9144000" cy="404811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C4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»"/>
              <a:defRPr sz="18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PT Sans"/>
              <a:buChar char="»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‹N›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rgbClr val="4ABDE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Mobile Graphics Tutorial – EuroGraphics 2017</a:t>
            </a:r>
          </a:p>
        </p:txBody>
      </p:sp>
      <p:pic>
        <p:nvPicPr>
          <p:cNvPr id="15" name="Shape 15" descr="crs4-logo-white-green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12" y="6488112"/>
            <a:ext cx="1084261" cy="3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41483" y="6495257"/>
            <a:ext cx="333331" cy="33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38238" y="6465055"/>
            <a:ext cx="749298" cy="379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spot.com/companies/nvidi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79511" y="1628800"/>
            <a:ext cx="878497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Part 1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79511" y="2780927"/>
            <a:ext cx="8799387" cy="3543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25000"/>
              <a:buFont typeface="Times"/>
              <a:buNone/>
            </a:pPr>
            <a:r>
              <a:rPr lang="en-US" sz="4000">
                <a:solidFill>
                  <a:srgbClr val="C00000"/>
                </a:solidFill>
              </a:rPr>
              <a:t>Evolution of the mobile graphics world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evolution… in movies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" y="3306762"/>
            <a:ext cx="6411912" cy="268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46038" y="1365250"/>
            <a:ext cx="4572000" cy="1898649"/>
          </a:xfrm>
          <a:prstGeom prst="wedgeEllipseCallout">
            <a:avLst>
              <a:gd name="adj1" fmla="val 31412"/>
              <a:gd name="adj2" fmla="val 57014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Hello Neo…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know who this is?</a:t>
            </a:r>
          </a:p>
        </p:txBody>
      </p:sp>
      <p:sp>
        <p:nvSpPr>
          <p:cNvPr id="164" name="Shape 164"/>
          <p:cNvSpPr/>
          <p:nvPr/>
        </p:nvSpPr>
        <p:spPr>
          <a:xfrm>
            <a:off x="5278437" y="4757737"/>
            <a:ext cx="3795711" cy="15160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Matrix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1999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Laurence Fishburne in Morpheus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648200" y="1333500"/>
            <a:ext cx="4316413" cy="489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Nokia 8110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Nickname “banana phone”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145g, display monochrome, Smart SMS 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It costed 1000 eur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evolution… in movies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12" y="1643063"/>
            <a:ext cx="43910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812" y="3711575"/>
            <a:ext cx="5194300" cy="21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4873625" y="4757737"/>
            <a:ext cx="3795713" cy="15160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Skyfall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Daniel Craig in James Bond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5122862" y="1462087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Sony Xperia T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Smartphone Android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Display 4.6” 1280x720 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It costed 600 eur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13 Mpixel camera + position sensors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evolution… in movies</a:t>
            </a:r>
          </a:p>
        </p:txBody>
      </p:sp>
      <p:sp>
        <p:nvSpPr>
          <p:cNvPr id="182" name="Shape 182"/>
          <p:cNvSpPr/>
          <p:nvPr/>
        </p:nvSpPr>
        <p:spPr>
          <a:xfrm>
            <a:off x="4873625" y="4757737"/>
            <a:ext cx="3795713" cy="15160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Iron Man 3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 Downey Jr in Tony Stark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95536" y="3933055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Future devices?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Transparent and foldable high resolution screens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Gesture interfaces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Wearable / integrated to body</a:t>
            </a:r>
          </a:p>
          <a:p>
            <a:pPr marL="400050" marR="0" lvl="1" indent="-63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25000"/>
              <a:buFont typeface="Arimo"/>
              <a:buNone/>
            </a:pPr>
            <a:endParaRPr sz="2000" b="0" i="0" u="none" strike="noStrike" cap="none">
              <a:solidFill>
                <a:srgbClr val="175676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25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875" y="1340767"/>
            <a:ext cx="6039379" cy="251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evolution... in games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427537" y="1316037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Nokia Snakes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From 1997 an estimated 350 Mdevices, making it one of the most widely distributed games ever created.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Installed on Nokia devices until 2007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12" y="1724025"/>
            <a:ext cx="3179762" cy="273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163" y="3987800"/>
            <a:ext cx="3030537" cy="22748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7239000" y="6526212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evolution… in games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484687" y="1438275"/>
            <a:ext cx="4316412" cy="489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Angry Birds (Rovio)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first released for Apple's iOS in December 2009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2 billion downloads across all platforms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widespread diffusion end popolarity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Adventure parks (Finland and Malaysia)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4800" y="3763962"/>
            <a:ext cx="3414713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25" y="1452562"/>
            <a:ext cx="4097337" cy="30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7239000" y="6526212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evolution… in games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5173661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Unreal Engine (GDC &amp; Google I/O 2014)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running on an 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Nvidia</a:t>
            </a: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 Tegra K1 processor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will support Google Tango and Samsung Gear VR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easy porting of games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sophisticated 3d effects 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3137" y="1354137"/>
            <a:ext cx="2843212" cy="2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462" y="3330575"/>
            <a:ext cx="3749674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7450" y="4386262"/>
            <a:ext cx="3321050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connectivity evolution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Bandwidth is doubling every 18 months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Mobile internet users overcame desktop internet users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2017 smartphone traffic expected at 2.7 GB per person per month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36662"/>
            <a:ext cx="3609975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http://www.alberon.co.uk/wp-content/uploads/2012/11/Mobile-Web-Usage-Growth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525" y="3868737"/>
            <a:ext cx="3890962" cy="235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http://www.reyamisocial.com/wp-content/uploads/2013/12/ChartOfTheDay_1651_Mobile_Internet_Subscriptions_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5512" y="4164012"/>
            <a:ext cx="2870200" cy="20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239000" y="6526212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Displays and User Interface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Before 2007 – old days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PDA → Palm OS/ Windows Pocket / Windows CE 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Stylus interaction (touch screens at early stages)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Touch era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2007 – iOS /iPhone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2008 – Android / HTC Dream or G1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Touch-enabled devices (no stylus required)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Nowadays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Wearables → &lt;2”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Smartphones → 3-6”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Tablets → &gt;7-10”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DLP projectors integrated</a:t>
            </a:r>
          </a:p>
        </p:txBody>
      </p:sp>
      <p:pic>
        <p:nvPicPr>
          <p:cNvPr id="230" name="Shape 230" descr="HTC Dream Orange FR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4875" y="3611562"/>
            <a:ext cx="1420812" cy="106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http://upload.wikimedia.org/wikipedia/commons/thumb/a/ae/AcerN10Wiki.jpg/220px-AcerN10Wiki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063" y="866775"/>
            <a:ext cx="1731962" cy="1582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 descr="data:image/jpeg;base64,/9j/4AAQSkZJRgABAQAAAQABAAD/2wCEAAkGBw8PEBQPEA8PEBQPFBAPDhYUEA8PFRAWFBUWFhQUFBQYHCogGBomHBYUITEhJSosLi4uFx8zODMsNygtLisBCgoKDg0OGhAQGCwkICQsLCwrNywsKywrLSssLCw3LDcsLS0vLDc0NzEsLCwuLDcwKywyKyssLDcrNywsLCwsNv/AABEIAKsBJgMBIgACEQEDEQH/xAAcAAABBAMBAAAAAAAAAAAAAAAABAYHCAEDBQL/xABaEAABAwICBAUOCQYKCAcAAAABAAIDBBEFIQYHEjETFEFRcSIyNDVUYXSBkZOxsrPRFiMzU3JzoaLBF1JVgpLSFSREYoOUo8LDxCVDY2RldaTTCEKE1OPw8f/EABoBAQEBAQEBAQAAAAAAAAAAAAABAgQDBQb/xAApEQEAAgEDAwMEAgMAAAAAAAAAARECAxJBBCExEyJhBaGx4RSRUXGB/9oADAMBAAIRAxEAPwCcUIQgEIXPx+uNPTSTDexvUfScdlv2kINeIY/TQO2HvJcN7WguLenkC2YbjNPUEtikBc0bTmm7XAc9jyd8Ji4XTXG04lxdcuJzLid5KSNbU02M0bmOvT1JMEzDua8RyPY9vMSAQe8FaS0qoWAsqKEmra+GAAyyMjBybtEAuPM0byehJtIsXjoaWarl62BjnkfnEda0d8mw8ar7pHpfVRbM9UXPqqpomjh2nxx00LvkzKGEOc5wzEdwA2xcCSgsAzHoHbm1B7/FakD7WIOOxD/V1J/9NP8AuqrB03xEm7Zo4weRlNTNHqXXtumeJd0/2NN+4tbWbWj/AIei+aqv6rP+6j+Hovmqr+qz/uqr40wxHun+xpv3FsbpfiPdP9jTfuJtNyzn8PRfNVX9Vn/dWufSJjW3bT1khy6ltPICfG4Afaq1jS3EO6P7Gm/cXsaWV/dH9jTfuJtLWL+E47irvMj3r1T6UQm/Cw1VOG2sZYHhp7+024A6bKuo0rr/AJ8eZp/3Fth0trQbufHJ3nQxDyOYA4eIhNpazlLVRytEkT2SNduc1wcD0ELcoG0a0pmpjx+Fz3QMeyPE4XvMjoQ/JsrXnOSM2Ni67mlpBJBBU7xPDmhzTcOAc084OYKkwsS9IQhRWCUlqK5rWkta6UgXDWbN3HmBcQ3ylc7EK0vkMY62PJ3853uC1GqsrSWVjF5O45/G+m/B62U2JvcSH08kYAFiXRO2u9Zrslz+Oo48lFuzx1v5rvIPejjrfzXeQe9cbjyOPJRbscdb+a/yD3rDq5oF9h5tzAX8Wa5HHkceSi3TGLxHdtk5ZbDr5pTHVMcbA2PMclwuPLJqNpKLOJC5mEVpeTG7NzBcH85vvH4hdNRQhCEAhCEAhCEAm9p72BJ9OD2zE4U3tPewJPpwe2Ygi/ENPYqKobSGnkfbg9pwe0AbYvkOXJSHXRAz0rrbp4iPNkeglR/X6BwVlQ2rdPKw/F7TWhhB2BbIndkpFrB8bT/XxeoVpmDpQhCy0YOuF4fSwUpPZVXTNcOdjHhzvt2VAGsucvxes/mTuhb3mwgRNHkYFPutmE2opbizKuNhHLd5BB+4fKq+6wu21d4XU+0cqnLgtK3RuScArY0rUSkwWMXSbh/+2pvPMXJjct7SqyXyURaC7hIHW5GytcT0ALUFqatgRWwL2CtYXoIHZq/bty1UBzbNQ1O0OfYdG5p8WflU56vJ3SYVRvcbuNPEHHn2Rb8FBmrY/wAbm8BrP7im7Vkf9EUX1DPxWclg50IQstGtRdUHPO9znuPjcSo/1pYdXTiHirZJGMMnDMjk4NxJ2dh28XAs4d6/kkHDvkz0u9JSObetQy52CMmZTQsndtStjY2Y3vdwGefL0pbdYQgzco2isLKqM3RdYQoo2kqpDmkiVUXXIFUMwjqoQcuFL4h3zsOf/cKcqbElOX1VMQQODkfIe+OBkbb732JzqSsBCEKKEIQgEIQgE3tPewJPpwe2YnCm9p72BJ9OD2zEEX6eYjNT0tM6GR0ZdUxNcWm1xsvOye9cBSRVn42n+vi9RRTrUvxGmtv41HbzcilWr+Vpvr4vUWkg6kIQsqj3W5MQKGPkdVMeelpaB65UH6a1DY8UrC8SFvHKy4Y8Rl3xnK6xU6a2ILihkv1tZHHbn287/c+1QDrDzxOsH++1ntFeE5InYxFnaGQdds/HvNiTlfvAZJNJijjG1rdprhfbdtuO1zZE2U0YPq7wmaMOMETRYAOlqqlrpDmL2a+28O5txTI1o6N0dCIuLxCJxJDtmWSVkjS27XgvJPJ3liNSJeWOvhlVcmW3EJvnX+VdOmxcBoDmyOdskE8K4dVckO2eiw8Sf1LoZQwUsU1Xh7gHtjPCurBGJC5u0MuFGe82A3DvLmawNEoaSlZUw0UlM0vY3bNQJmvDw4gde7KwBBC1GfeqdeXTTEXux/s2qjFA5oEbXxuB6p3CuftC1rWO7PNaRWy/OO8qkrRXRTBjh0VXVxueXMa6V3DVDDtOz2Q1jgLC4G7pWrTfRfC4aA1VJGWG7DGeGnfe7gHNc17jznv5LMdRpzq+lfu/V1/uu7m77N9dvH3r8o9FZJ847ypbQYm1jmmVj5mja2m8K6PavbZzG62adOD4fhEOFwVNVRy1lTVySxwxtqJ4Notc4AdQ4BrQACSQTmtnFcFq6CsfDQyUVVRxmXZ41UTjK9i0udZzTYg3aCPtXqrToTUtkqpntaWNNJiGy0uLy0Wgy2jv5fKpk1Y9p6L6hn4qEtW/y8ngmIeiBTZqw7T0X1DPxUlYOhCELLRsYd8mel3pKRTb0tw35M9LvSUhm3rTLwsIQiMhbGMGyXE25GjnPuSinZExnCzPYxueb3NY0Ad85Ju4pp3gtPe0/Duzyga6UftmzPtRXXWFqpKoTRsmawsErWyNa4glocAQDbK+fItpQCU0XXJKlVF1yBRNIW1VNY22pHNd3xwUht9gTnTbMO3VQG9thz39Pxb22+99icikrAQhCihCEIBCEIBN7T3sCT6cHtmJwpvae9gyfTg9sxBEGta/EafZ38ajt08HIpUqvlab66H1CmFplgk9bSwRwBpdHURyO2nBvU7Lmkjo2gn7WZS0w/28Q+4VpmDsQhCy0YWtabKhitm+sjeDzbAII++PIq/6wj/pOs8NrPaKfNbEbtrD3gdS2qDXHmLtktH3XeRQFrD7Z1vhlZ7RXhOUm4Np1Rwwhm3Sy2zYZb3jDsy23Tcpj6yMchqwwslZI7aJIYOpY0AgAc2Z9K5tBovirW7UUEgDw0nJpuN4uD0rlYzg1VSkOqInM4Qkgm2Z5dy58cIuPc5sOijCYm59vhNVbpXQVFBR8DXU8c9M1lg+c0zoyYHQyDON4PXEEEbiSDey4WsfH6D+BKXDqesjqpYTTMcY9oi0MTmucb7hciw35poYbovjL4WPiiAY9oLLup2ktO7J2Y38qQ6S4HiNOxj6yOzb7DCDE4AkXsdjvDl5l07Moi6e8amEzUTCQcAxfDn4ZFDLV0zQ2INnhkBa9z27s/ELEJPpnjFDxF1NBPTSAFggEUheeuaTduz1OQdck82++TVwDQ7GpacT00BEMt3tLpIWBwGW1Z53Zb1p0g0YxSCLjFVEODjIa5zZKeTY2zYbQjNxc5XK8scNP1fUr3fqv7prZl6ey523f3v893aoKmiqMPghmqWwSUr5HMJy2S9zju5QQR5EqmrqSOnq3ccZUT1cXBEtsMgLNaGjcOcpu6O4Fic8XC0sd2OJAJdC3aIuDYPz5xdKsY0fxSKJ0lRH8XHZzyHQO2bZXIbnbNdFS8t2P+XW1Z5zv8ExD0QKbtWPaei+oZ+Kg/Vgfj3+C1/+XU4asu1FF9Qz8ViXpBzoQhZaNfDfkz0u9JSKfeluG/Jnpd6Skc+9aZakIQiId1v0MsVU2o6p0U7QG3JcGSMFnNHILix8qj81RVmq+hhqGGKaNkrHWJa8BwuNx6e+kUmjOHuYIzRUxYzNo4Jgt4wLorkar6qplw9hqAAGng6c5hz425Au+0A8oCdq8xsa0BrQGhoAaAAAANwAG4L0gwlVFvSVKqLegVmfYqoBa/COfH0fFvdf7v2pyJrzRl1XS2F9mRznd4cDIL+UhOhSVgIQhRQhCEAhCEAm9p72C/6cHtWJwpvae9gv+nB7ViBvUXWjxLq4h8vS+ERezcuVQ9aPEuniPy9L4RF7Ny0zB3oQhZaMfWv8hSeGw+pIq86w+2dZ4ZV+0VitZ7bxUY566H1JFXXWH2zrfDKz2ivCcpigrqiL4vZA2Q22ZFwQCD5LJi61pJJKeCSQWvLI1m/OzBf0rkUGnlZHGGiraNoh77093F4bYEuvmMh7lxtJ8emrHfGTCUFzpTsx8ENt1gXFvPYDdkvHHDLs12uZtKeFzfERA8IbMjJIyB6kdTbo5e+uDrIn26PrXNvLHcX6kWDut9x3WTdw3TSpZE1pmhBjAY0Optu7QMiSDYnk3Ln6RaST1TRE6SN7AeE6iLgruzAvfPd4s19nU63Ty0pxiJun5/Q+ma2HURqTtqJv5Thoi5rsNo4HmUNmpWtLg4AA2tsgb7535sly9YWFMgwmrcJXvc4Qt3NYLcMw2sN/So30e09rKeFsHDxNbC3ZhL6cym1+tuCCAMv/AKFo0n04rauI0z5o3RO2XP2IjHtbJuAb52uAV8XS0tm6I8TNv0WWe6viD31YVZZTxB1w0h4a4AnZO2eTypfrCqy6nlDCXARSB7iC29x396jTR3Seami4MTxsDHXjDoHS78z1QOWa245pbPPE6Ph43iSzH7MDozs9JJy5F17NH146i8t0Y7a48U+VOl1WydH27Zz3c3V27Oq9/wAdJ4LXf5dTrqw7T0X1DPxUE6pc53j/AHau/wABTtqv7T0P1DPxXnL6MHQhCFFNfDfkz0u9JSObeluHfJnpd6Skc+9aZaUIQiBAQsqgQhCisJVRb0mSmj3oF8PZMX6/qFOBcCHsmL9f1Su+pKwEIQooQhCAQhCATe097Bf9OD2rE4U3tPewX/Tg9qxA3aHrR4l1MR7IpPCIvZuXLoutHiXSxHsik8Ij9k5aZg8UIQstGfrIF20Xh0Ps5VXLWD2zrPDKv2isdrG62i8Oh9nKq4awu2dZ4ZWe0V4RIeAataKeJkspZE2YhsN3SXk5bhxOySQHGw5BycjN1kaLxYa9sbQ0OJyLXOtIyx6rZcSRYgj35J0aEa0KSnoW0VfTOlENmxkRxyse1ttkOa4izgMuW9huTH080mGJ1PCsiEMUbRFBGA0bLbkkkNyBJO7kFhna6ilTcIphTOkvGJGua0NcHOuMrlxvv3nK3JlypPpLhdPEy8Ja6wY64BBBJsQc7EHf4t5XRjxClMGwRAS9zJNpzmsdbK7TfMc3/wCrGnGL0c7BxeOKM7LGEMDBtWN7kMysLWv31icpjKIpuMY2zNl2AaA1E9NFM3D+FErBIHmoibtB242Mgt5Fo0q0GqKWlfUPoOAbHsXeKiJ9tpwbYtEhJ38ykbQLTjC4sPpopayKJ8UTIpGv2gQ5tweTckmtPTTDajDJaeCrjmklMQY1m0T1L2uJOWQsCuPHV1Z1Krn5amYo1dB9G8Lko2zVce092057nSyMa0bbmtaA05nLvlKdLtF8JbSSSU0ew9jS+NzZZHAkDa2XNfmLjnA3riaP4lTcTj/jPAz0+0A15DY5M3EC/IbHfmL8y24nX0rqSaSSqY6eVha1kbg8XzaNo73GxOeVufkXe8Rqf7Jf4PW+iBTxqv7T0P1DPxUDaoOyZPBq30QKedV/aeh+oZ+KodCEIUU2MP6w/Sd6Skc+9K6DrD9J/pKRzb1plrWFlYVQIQsoBCEKKEpot6TJTRb0HQg7Ji/X9Urvpvwdkxfr+qU4FJWAhCFFCEIQCEIQCb2nvYL/AKdP7ZicKb2nvYL/AKdP7ZiBu0XWjxLpYh2RSeER+ycuZR9aPEuliHZFJ4RH7Ny0zB5IQhZaNDWL1tF4dD7OVVv1h9s6zwys9orJawd1D4dD7OVVt1hdsqzwys9orwnLiQV0sY2WusOhp9IWqaZz3FzjcuzJyzWtCiljMTmaAA/IWt1LOQWHIvFTXSyCz3bQGYyaPQEmQgUU1ZJFfYcW7Vtrcb23b15qal8hu920QLbgPQtKEDr0a0Xxaph4aki+Ke4jaMkDNotyNts3y3XW3HtEcZhgdLUwjgo+reWvp3lvJchhvbNPjVZXyCjjYR1DH788mue8vdbvHZ8q6esfEHcVqWx5scHsYc+qZY3PoF+levpPX0pqzF1QdkyeDVnohU9ar+09D9QxQLqf7Kk8Gq/8FT1qv7T0X1DPxXm8ToQhCimvh/WH6T/WKRzb0sw/rD9J/pKRzb1plrWFlCAQhCAWUIQeUqo96TJTR70C+DsqL9f1CnAm/B2VF+v6hTgUlYCEIUUIQhAIQhAJvae9gv8Ap0/tmJwpvae9gyfTp/bMQNyj60eJdLEOyaTwiP2blzaTrR4l0a/smk8Ii9m5aZg80IQstGnp+ewe/XQj7kirfp/E52JVuy1zrVlXewJ/1isfrB/kPh9P6kiiJkYdiGJ3F7V0/rOVRFnFZPm3/suRxWX5t/7DlYJlJTCAT8BCW7fA7yXFwbtXtdc+sbA63BxNYRe9uXxLyx1cZmnNj1enllGMeZQbxSX5uT9h3uWeKS/NSfsO9ysRguFNqGXjgpzsksJe8tJcACUkxikZE8RGKJri0SAscXAtNxy79y7Z6aYvvHZ549dhlMe2amaia7IC4pL83J+w73LHFJfm5P2He5T3RNhcA3gGOsQHuO1z2PusFoqnQubYQNYT1rgCL9HON6s9LlEXceL/AOJj9Q08stsRPmvHa0XaOY/W0jeDYSxouWbUDpLE791jZbdINJa2pj4Nz+ED8n2p3xkDLK5vvUzaP4bRvjHCQNkedtx3k5XsAAeZesdwmiZC4tp2xu2S5h6prgQSNxPeXzp63CJ23zT7EaOttv4+yLNUEZFY8OBH8Wq94I+ZU8ar+09F9Qz8VFOjbA3FnAC38QqT95qlbVh2nofqGfiuiXKdCELCimvh/wAmel3pKSS70qw75M9LvSUmm3rTLWsLKEGFlCEAhZQgwlFJvSdKKTegXQdlRfr+oU4U3YOyov1/UKcSkrAQsIUVlCwsoBCFhBlNvWHK1mHyOe4NaH09ySAB8czeeRORMfXV2jqv6D20aDkUOJ05aLVEB3bpYz+K689THJUUro3seBURglrg4A8G7K45cwqs0vXjpU36qvkof+Y/5di0ym9YWULLRn6xXgcQHPiFOB+zIo1wmn26/Fe9XS+s9SFrPNv4OP8AxGm9V6hXGNKHUGJYixsYfwlZO49URaz3DkVQ+qGR8O03gTIxxBkjfE97HFu45biOcFbYoeFlfJwIhDtzWsMbW95oKj1usp4/kzD+u+/pWfylydzN/bevLHSjGbuXFp9Dp6cxMX28JVpninYWQSuAf1cjX0z5QH5X6oNtbIJJI+Wol4SQG4bsk7BYMibZEDnKjdus6QfyVh6XvWfyoSdys/beu3+TlUxUd/jufwMIyjKJntN1fY/mxPikJaJMyRcNkd1JN3Btt192WfQgQGRzLtd1IIN2uYByC1xbdbcmD+U+TuVh/pHrB1mydzMH9I9bnrMpxqo8U84+m4RnGe7LtN1fb8JUw+WOE9Xwm57epY93XAjIgfYjEaiKYANEmTdkXje0DqicriwAvuUU/lLf3Mw9L3Ly7WS8/wAmaOh7l8WegwnLdunzfD7kdXnEV8UeOHx7GMOH/Dag/eUl6rnA4NRW+YaPISCoW0Hxw1uISylmwWUFUy1yd1j+KmbVP2lovqv77l3y5DsQhCio/wAN0nw+z2ccpw5j3te10jWFpDjcEOstcukNDfsyl8/F71BdV2TV+EVHtHJt1PXHpWmVlPhDQ920vn4vej4Q0PdtL5+L3qsyEtaWZ+END3bS+fi96PhDQ920vn4veqzLKFLM/CKg7tpfPxe9Y+EVB3bS+fi96rNZCllLM/CGh7tpfPxe9b6XSGhB7MpfPxe9VfS3CuvCotBhmP0c1dFDDUwyyWkOyx4ebBjrnJPRVx1Q9vovqqj1CrHKSQEIQooQhCDKEIQCY+uvtHVf0Hto0+Ez9btMZcFq2tzLWMk8UcjHn7AUgVQp+uHSpv1Un4uH/mF/+nYoPiycOkKYNWFeGyUkHLLXOIHebTAk+UAeNajwzPlYBYQhZaMTWu7Zbh7jkBiNKT3uuVeNYHbWu8KqfaOVi9cmHPnwqR8YJdSujqhbfZhs8joaXHxKu+nLTJUitbnHXsZUNcLkcJshtQ0n84Sh+XMWnlV4Tk3EIQooW+ngDg5znbIba5sXZndkFoTswajopmXbMyFzgBJHI5oFxyt2946CgbFRDsOte+TXA7rhwBGXjWpOHSCGkiFmSCeV1hdpBZG0Zb25XsLWTeQCEIQPbVO8Nqqgk2AoawnyNVgNVHaWi+q/vOVcdGo3QUtRU2O1UhtBSjllcXsklLe81rGtPflarSaJYaaShpqY74YY2O+lbqvturwnLrIQhRVRa4/xqr8IqPaOTcn649Kd+sfDH0OLVURBDZZHVEXfZMS8W7wJc39VNV9O45rSEyyt3FncyOLO5kGlC3cWdzI4u7mQaULdxZ3MjizuZBoSzDT1a1cWdzLZHGWZoJG1Om+OxfU1HqKyCr//AOHvCny101aQdiCIwg23vlINge81pv8ASCsApJAQhCihCEIMoQhALVUwNlY6N7Q5kjXMeDuc1wsQfEVtQgrJplqjxGkncaSF9XA4kxOjs57ByNezfcc4yPeT51PaB1EEgra6ndFJGSKYSOaS0FoDnNjHWuOYuTuG7O6mFCtgQhZUHl7A4FpAIIIIOYIO8EKJMc1WPhMgogyemlcZHUsoD2xuORMR2mlhtltNcDawINlLiEFepdW0d88Orm84Y+Vw8V43ekrw3VvCf5BiXllH+ArErCor8NVjO4a7z3/wrP5K4+4q7zx/7KsAhQQB+SuPuKu86f8AsrDtVkQFzR13ilcfsECsAhBXr8msHceIf9R/7dbodWbAfi8PqJHcnDOn2B0t2Yr/ALQU/oVRHOimrgMnjrK0h76cWpYgGNig5QGxs6loBJNhtZ5lxKkZZWFFCEIQNDWHoHBjMQDncFPFfgJQNq197Hj/AMzT9nIoTxDVljlK4tFJxlovsvhex4I+iSHDyKzaFbFVDodjP6Lq/NrHwNxn9GVfmyrWIS0pVT4G4z+jKvzaPgZjP6LqvNq1ayllKp/A3Gf0ZV+bWPgdjP6Lq/NlWsQllKqt0Nxn9F1Xm7Lt4JqixaseOMtZRRX6ovc177fzWNJz6SFY9CWU5Oi+j1PhtMykp2kMZcknN0jj1z3nlJ9w5F1kIUUIQhAIQhB/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 descr="data:image/jpeg;base64,/9j/4AAQSkZJRgABAQAAAQABAAD/2wCEAAkGBw8PEBQPEA8PEBQPFBAPDhYUEA8PFRAWFBUWFhQUFBQYHCogGBomHBYUITEhJSosLi4uFx8zODMsNygtLisBCgoKDg0OGhAQGCwkICQsLCwrNywsKywrLSssLCw3LDcsLS0vLDc0NzEsLCwuLDcwKywyKyssLDcrNywsLCwsNv/AABEIAKsBJgMBIgACEQEDEQH/xAAcAAABBAMBAAAAAAAAAAAAAAAABAYHCAEDBQL/xABaEAABAwICBAUOCQYKCAcAAAABAAIDBBEFIQYHEjETFEFRcSIyNDVUYXSBkZOxsrPRFiMzU3JzoaLBF1JVgpLSFSREYoOUo8LDxCVDY2RldaTTCEKE1OPw8f/EABoBAQEBAQEBAQAAAAAAAAAAAAABAgQDBQb/xAApEQEAAgEDAwMEAgMAAAAAAAAAARECAxJBBCExEyJhBaGx4RSRUXGB/9oADAMBAAIRAxEAPwCcUIQgEIXPx+uNPTSTDexvUfScdlv2kINeIY/TQO2HvJcN7WguLenkC2YbjNPUEtikBc0bTmm7XAc9jyd8Ji4XTXG04lxdcuJzLid5KSNbU02M0bmOvT1JMEzDua8RyPY9vMSAQe8FaS0qoWAsqKEmra+GAAyyMjBybtEAuPM0byehJtIsXjoaWarl62BjnkfnEda0d8mw8ar7pHpfVRbM9UXPqqpomjh2nxx00LvkzKGEOc5wzEdwA2xcCSgsAzHoHbm1B7/FakD7WIOOxD/V1J/9NP8AuqrB03xEm7Zo4weRlNTNHqXXtumeJd0/2NN+4tbWbWj/AIei+aqv6rP+6j+Hovmqr+qz/uqr40wxHun+xpv3FsbpfiPdP9jTfuJtNyzn8PRfNVX9Vn/dWufSJjW3bT1khy6ltPICfG4Afaq1jS3EO6P7Gm/cXsaWV/dH9jTfuJtLWL+E47irvMj3r1T6UQm/Cw1VOG2sZYHhp7+024A6bKuo0rr/AJ8eZp/3Fth0trQbufHJ3nQxDyOYA4eIhNpazlLVRytEkT2SNduc1wcD0ELcoG0a0pmpjx+Fz3QMeyPE4XvMjoQ/JsrXnOSM2Ni67mlpBJBBU7xPDmhzTcOAc084OYKkwsS9IQhRWCUlqK5rWkta6UgXDWbN3HmBcQ3ylc7EK0vkMY62PJ3853uC1GqsrSWVjF5O45/G+m/B62U2JvcSH08kYAFiXRO2u9Zrslz+Oo48lFuzx1v5rvIPejjrfzXeQe9cbjyOPJRbscdb+a/yD3rDq5oF9h5tzAX8Wa5HHkceSi3TGLxHdtk5ZbDr5pTHVMcbA2PMclwuPLJqNpKLOJC5mEVpeTG7NzBcH85vvH4hdNRQhCEAhCEAhCEAm9p72BJ9OD2zE4U3tPewJPpwe2Ygi/ENPYqKobSGnkfbg9pwe0AbYvkOXJSHXRAz0rrbp4iPNkeglR/X6BwVlQ2rdPKw/F7TWhhB2BbIndkpFrB8bT/XxeoVpmDpQhCy0YOuF4fSwUpPZVXTNcOdjHhzvt2VAGsucvxes/mTuhb3mwgRNHkYFPutmE2opbizKuNhHLd5BB+4fKq+6wu21d4XU+0cqnLgtK3RuScArY0rUSkwWMXSbh/+2pvPMXJjct7SqyXyURaC7hIHW5GytcT0ALUFqatgRWwL2CtYXoIHZq/bty1UBzbNQ1O0OfYdG5p8WflU56vJ3SYVRvcbuNPEHHn2Rb8FBmrY/wAbm8BrP7im7Vkf9EUX1DPxWclg50IQstGtRdUHPO9znuPjcSo/1pYdXTiHirZJGMMnDMjk4NxJ2dh28XAs4d6/kkHDvkz0u9JSObetQy52CMmZTQsndtStjY2Y3vdwGefL0pbdYQgzco2isLKqM3RdYQoo2kqpDmkiVUXXIFUMwjqoQcuFL4h3zsOf/cKcqbElOX1VMQQODkfIe+OBkbb732JzqSsBCEKKEIQgEIQgE3tPewJPpwe2YnCm9p72BJ9OD2zEEX6eYjNT0tM6GR0ZdUxNcWm1xsvOye9cBSRVn42n+vi9RRTrUvxGmtv41HbzcilWr+Vpvr4vUWkg6kIQsqj3W5MQKGPkdVMeelpaB65UH6a1DY8UrC8SFvHKy4Y8Rl3xnK6xU6a2ILihkv1tZHHbn287/c+1QDrDzxOsH++1ntFeE5InYxFnaGQdds/HvNiTlfvAZJNJijjG1rdprhfbdtuO1zZE2U0YPq7wmaMOMETRYAOlqqlrpDmL2a+28O5txTI1o6N0dCIuLxCJxJDtmWSVkjS27XgvJPJ3liNSJeWOvhlVcmW3EJvnX+VdOmxcBoDmyOdskE8K4dVckO2eiw8Sf1LoZQwUsU1Xh7gHtjPCurBGJC5u0MuFGe82A3DvLmawNEoaSlZUw0UlM0vY3bNQJmvDw4gde7KwBBC1GfeqdeXTTEXux/s2qjFA5oEbXxuB6p3CuftC1rWO7PNaRWy/OO8qkrRXRTBjh0VXVxueXMa6V3DVDDtOz2Q1jgLC4G7pWrTfRfC4aA1VJGWG7DGeGnfe7gHNc17jznv5LMdRpzq+lfu/V1/uu7m77N9dvH3r8o9FZJ847ypbQYm1jmmVj5mja2m8K6PavbZzG62adOD4fhEOFwVNVRy1lTVySxwxtqJ4Notc4AdQ4BrQACSQTmtnFcFq6CsfDQyUVVRxmXZ41UTjK9i0udZzTYg3aCPtXqrToTUtkqpntaWNNJiGy0uLy0Wgy2jv5fKpk1Y9p6L6hn4qEtW/y8ngmIeiBTZqw7T0X1DPxUlYOhCELLRsYd8mel3pKRTb0tw35M9LvSUhm3rTLwsIQiMhbGMGyXE25GjnPuSinZExnCzPYxueb3NY0Ad85Ju4pp3gtPe0/Duzyga6UftmzPtRXXWFqpKoTRsmawsErWyNa4glocAQDbK+fItpQCU0XXJKlVF1yBRNIW1VNY22pHNd3xwUht9gTnTbMO3VQG9thz39Pxb22+99icikrAQhCihCEIBCEIBN7T3sCT6cHtmJwpvae9gyfTg9sxBEGta/EafZ38ajt08HIpUqvlab66H1CmFplgk9bSwRwBpdHURyO2nBvU7Lmkjo2gn7WZS0w/28Q+4VpmDsQhCy0YWtabKhitm+sjeDzbAII++PIq/6wj/pOs8NrPaKfNbEbtrD3gdS2qDXHmLtktH3XeRQFrD7Z1vhlZ7RXhOUm4Np1Rwwhm3Sy2zYZb3jDsy23Tcpj6yMchqwwslZI7aJIYOpY0AgAc2Z9K5tBovirW7UUEgDw0nJpuN4uD0rlYzg1VSkOqInM4Qkgm2Z5dy58cIuPc5sOijCYm59vhNVbpXQVFBR8DXU8c9M1lg+c0zoyYHQyDON4PXEEEbiSDey4WsfH6D+BKXDqesjqpYTTMcY9oi0MTmucb7hciw35poYbovjL4WPiiAY9oLLup2ktO7J2Y38qQ6S4HiNOxj6yOzb7DCDE4AkXsdjvDl5l07Moi6e8amEzUTCQcAxfDn4ZFDLV0zQ2INnhkBa9z27s/ELEJPpnjFDxF1NBPTSAFggEUheeuaTduz1OQdck82++TVwDQ7GpacT00BEMt3tLpIWBwGW1Z53Zb1p0g0YxSCLjFVEODjIa5zZKeTY2zYbQjNxc5XK8scNP1fUr3fqv7prZl6ey523f3v893aoKmiqMPghmqWwSUr5HMJy2S9zju5QQR5EqmrqSOnq3ccZUT1cXBEtsMgLNaGjcOcpu6O4Fic8XC0sd2OJAJdC3aIuDYPz5xdKsY0fxSKJ0lRH8XHZzyHQO2bZXIbnbNdFS8t2P+XW1Z5zv8ExD0QKbtWPaei+oZ+Kg/Vgfj3+C1/+XU4asu1FF9Qz8ViXpBzoQhZaNfDfkz0u9JSKfeluG/Jnpd6Skc+9aZakIQiId1v0MsVU2o6p0U7QG3JcGSMFnNHILix8qj81RVmq+hhqGGKaNkrHWJa8BwuNx6e+kUmjOHuYIzRUxYzNo4Jgt4wLorkar6qplw9hqAAGng6c5hz425Au+0A8oCdq8xsa0BrQGhoAaAAAANwAG4L0gwlVFvSVKqLegVmfYqoBa/COfH0fFvdf7v2pyJrzRl1XS2F9mRznd4cDIL+UhOhSVgIQhRQhCEAhCEAm9p72C/6cHtWJwpvae9gv+nB7ViBvUXWjxLq4h8vS+ERezcuVQ9aPEuniPy9L4RF7Ny0zB3oQhZaMfWv8hSeGw+pIq86w+2dZ4ZV+0VitZ7bxUY566H1JFXXWH2zrfDKz2ivCcpigrqiL4vZA2Q22ZFwQCD5LJi61pJJKeCSQWvLI1m/OzBf0rkUGnlZHGGiraNoh77093F4bYEuvmMh7lxtJ8emrHfGTCUFzpTsx8ENt1gXFvPYDdkvHHDLs12uZtKeFzfERA8IbMjJIyB6kdTbo5e+uDrIn26PrXNvLHcX6kWDut9x3WTdw3TSpZE1pmhBjAY0Optu7QMiSDYnk3Ln6RaST1TRE6SN7AeE6iLgruzAvfPd4s19nU63Ty0pxiJun5/Q+ma2HURqTtqJv5Thoi5rsNo4HmUNmpWtLg4AA2tsgb7535sly9YWFMgwmrcJXvc4Qt3NYLcMw2sN/So30e09rKeFsHDxNbC3ZhL6cym1+tuCCAMv/AKFo0n04rauI0z5o3RO2XP2IjHtbJuAb52uAV8XS0tm6I8TNv0WWe6viD31YVZZTxB1w0h4a4AnZO2eTypfrCqy6nlDCXARSB7iC29x396jTR3Seami4MTxsDHXjDoHS78z1QOWa245pbPPE6Ph43iSzH7MDozs9JJy5F17NH146i8t0Y7a48U+VOl1WydH27Zz3c3V27Oq9/wAdJ4LXf5dTrqw7T0X1DPxUE6pc53j/AHau/wABTtqv7T0P1DPxXnL6MHQhCFFNfDfkz0u9JSObeluHfJnpd6Skc+9aZaUIQiBAQsqgQhCisJVRb0mSmj3oF8PZMX6/qFOBcCHsmL9f1Su+pKwEIQooQhCAQhCATe097Bf9OD2rE4U3tPewX/Tg9qxA3aHrR4l1MR7IpPCIvZuXLoutHiXSxHsik8Ij9k5aZg8UIQstGfrIF20Xh0Ps5VXLWD2zrPDKv2isdrG62i8Oh9nKq4awu2dZ4ZWe0V4RIeAataKeJkspZE2YhsN3SXk5bhxOySQHGw5BycjN1kaLxYa9sbQ0OJyLXOtIyx6rZcSRYgj35J0aEa0KSnoW0VfTOlENmxkRxyse1ttkOa4izgMuW9huTH080mGJ1PCsiEMUbRFBGA0bLbkkkNyBJO7kFhna6ilTcIphTOkvGJGua0NcHOuMrlxvv3nK3JlypPpLhdPEy8Ja6wY64BBBJsQc7EHf4t5XRjxClMGwRAS9zJNpzmsdbK7TfMc3/wCrGnGL0c7BxeOKM7LGEMDBtWN7kMysLWv31icpjKIpuMY2zNl2AaA1E9NFM3D+FErBIHmoibtB242Mgt5Fo0q0GqKWlfUPoOAbHsXeKiJ9tpwbYtEhJ38ykbQLTjC4sPpopayKJ8UTIpGv2gQ5tweTckmtPTTDajDJaeCrjmklMQY1m0T1L2uJOWQsCuPHV1Z1Krn5amYo1dB9G8Lko2zVce092057nSyMa0bbmtaA05nLvlKdLtF8JbSSSU0ew9jS+NzZZHAkDa2XNfmLjnA3riaP4lTcTj/jPAz0+0A15DY5M3EC/IbHfmL8y24nX0rqSaSSqY6eVha1kbg8XzaNo73GxOeVufkXe8Rqf7Jf4PW+iBTxqv7T0P1DPxUDaoOyZPBq30QKedV/aeh+oZ+KodCEIUU2MP6w/Sd6Skc+9K6DrD9J/pKRzb1plrWFlYVQIQsoBCEKKEpot6TJTRb0HQg7Ji/X9Urvpvwdkxfr+qU4FJWAhCFFCEIQCEIQCb2nvYL/AKdP7ZicKb2nvYL/AKdP7ZiBu0XWjxLpYh2RSeER+ycuZR9aPEuliHZFJ4RH7Ny0zB5IQhZaNDWL1tF4dD7OVVv1h9s6zwys9orJawd1D4dD7OVVt1hdsqzwys9orwnLiQV0sY2WusOhp9IWqaZz3FzjcuzJyzWtCiljMTmaAA/IWt1LOQWHIvFTXSyCz3bQGYyaPQEmQgUU1ZJFfYcW7Vtrcb23b15qal8hu920QLbgPQtKEDr0a0Xxaph4aki+Ke4jaMkDNotyNts3y3XW3HtEcZhgdLUwjgo+reWvp3lvJchhvbNPjVZXyCjjYR1DH788mue8vdbvHZ8q6esfEHcVqWx5scHsYc+qZY3PoF+levpPX0pqzF1QdkyeDVnohU9ar+09D9QxQLqf7Kk8Gq/8FT1qv7T0X1DPxXm8ToQhCimvh/WH6T/WKRzb0sw/rD9J/pKRzb1plrWFlCAQhCAWUIQeUqo96TJTR70C+DsqL9f1CnAm/B2VF+v6hTgUlYCEIUUIQhAIQhAJvae9gv8Ap0/tmJwpvae9gyfTp/bMQNyj60eJdLEOyaTwiP2blzaTrR4l0a/smk8Ii9m5aZg80IQstGnp+ewe/XQj7kirfp/E52JVuy1zrVlXewJ/1isfrB/kPh9P6kiiJkYdiGJ3F7V0/rOVRFnFZPm3/suRxWX5t/7DlYJlJTCAT8BCW7fA7yXFwbtXtdc+sbA63BxNYRe9uXxLyx1cZmnNj1enllGMeZQbxSX5uT9h3uWeKS/NSfsO9ysRguFNqGXjgpzsksJe8tJcACUkxikZE8RGKJri0SAscXAtNxy79y7Z6aYvvHZ549dhlMe2amaia7IC4pL83J+w73LHFJfm5P2He5T3RNhcA3gGOsQHuO1z2PusFoqnQubYQNYT1rgCL9HON6s9LlEXceL/AOJj9Q08stsRPmvHa0XaOY/W0jeDYSxouWbUDpLE791jZbdINJa2pj4Nz+ED8n2p3xkDLK5vvUzaP4bRvjHCQNkedtx3k5XsAAeZesdwmiZC4tp2xu2S5h6prgQSNxPeXzp63CJ23zT7EaOttv4+yLNUEZFY8OBH8Wq94I+ZU8ar+09F9Qz8VFOjbA3FnAC38QqT95qlbVh2nofqGfiuiXKdCELCimvh/wAmel3pKSS70qw75M9LvSUmm3rTLWsLKEGFlCEAhZQgwlFJvSdKKTegXQdlRfr+oU4U3YOyov1/UKcSkrAQsIUVlCwsoBCFhBlNvWHK1mHyOe4NaH09ySAB8czeeRORMfXV2jqv6D20aDkUOJ05aLVEB3bpYz+K689THJUUro3seBURglrg4A8G7K45cwqs0vXjpU36qvkof+Y/5di0ym9YWULLRn6xXgcQHPiFOB+zIo1wmn26/Fe9XS+s9SFrPNv4OP8AxGm9V6hXGNKHUGJYixsYfwlZO49URaz3DkVQ+qGR8O03gTIxxBkjfE97HFu45biOcFbYoeFlfJwIhDtzWsMbW95oKj1usp4/kzD+u+/pWfylydzN/bevLHSjGbuXFp9Dp6cxMX28JVpninYWQSuAf1cjX0z5QH5X6oNtbIJJI+Wol4SQG4bsk7BYMibZEDnKjdus6QfyVh6XvWfyoSdys/beu3+TlUxUd/jufwMIyjKJntN1fY/mxPikJaJMyRcNkd1JN3Btt192WfQgQGRzLtd1IIN2uYByC1xbdbcmD+U+TuVh/pHrB1mydzMH9I9bnrMpxqo8U84+m4RnGe7LtN1fb8JUw+WOE9Xwm57epY93XAjIgfYjEaiKYANEmTdkXje0DqicriwAvuUU/lLf3Mw9L3Ly7WS8/wAmaOh7l8WegwnLdunzfD7kdXnEV8UeOHx7GMOH/Dag/eUl6rnA4NRW+YaPISCoW0Hxw1uISylmwWUFUy1yd1j+KmbVP2lovqv77l3y5DsQhCio/wAN0nw+z2ccpw5j3te10jWFpDjcEOstcukNDfsyl8/F71BdV2TV+EVHtHJt1PXHpWmVlPhDQ920vn4vej4Q0PdtL5+L3qsyEtaWZ+END3bS+fi96PhDQ920vn4veqzLKFLM/CKg7tpfPxe9Y+EVB3bS+fi96rNZCllLM/CGh7tpfPxe9b6XSGhB7MpfPxe9VfS3CuvCotBhmP0c1dFDDUwyyWkOyx4ebBjrnJPRVx1Q9vovqqj1CrHKSQEIQooQhCDKEIQCY+uvtHVf0Hto0+Ez9btMZcFq2tzLWMk8UcjHn7AUgVQp+uHSpv1Un4uH/mF/+nYoPiycOkKYNWFeGyUkHLLXOIHebTAk+UAeNajwzPlYBYQhZaMTWu7Zbh7jkBiNKT3uuVeNYHbWu8KqfaOVi9cmHPnwqR8YJdSujqhbfZhs8joaXHxKu+nLTJUitbnHXsZUNcLkcJshtQ0n84Sh+XMWnlV4Tk3EIQooW+ngDg5znbIba5sXZndkFoTswajopmXbMyFzgBJHI5oFxyt2946CgbFRDsOte+TXA7rhwBGXjWpOHSCGkiFmSCeV1hdpBZG0Zb25XsLWTeQCEIQPbVO8Nqqgk2AoawnyNVgNVHaWi+q/vOVcdGo3QUtRU2O1UhtBSjllcXsklLe81rGtPflarSaJYaaShpqY74YY2O+lbqvturwnLrIQhRVRa4/xqr8IqPaOTcn649Kd+sfDH0OLVURBDZZHVEXfZMS8W7wJc39VNV9O45rSEyyt3FncyOLO5kGlC3cWdzI4u7mQaULdxZ3MjizuZBoSzDT1a1cWdzLZHGWZoJG1Om+OxfU1HqKyCr//AOHvCny101aQdiCIwg23vlINge81pv8ASCsApJAQhCihCEIMoQhALVUwNlY6N7Q5kjXMeDuc1wsQfEVtQgrJplqjxGkncaSF9XA4kxOjs57ByNezfcc4yPeT51PaB1EEgra6ndFJGSKYSOaS0FoDnNjHWuOYuTuG7O6mFCtgQhZUHl7A4FpAIIIIOYIO8EKJMc1WPhMgogyemlcZHUsoD2xuORMR2mlhtltNcDawINlLiEFepdW0d88Orm84Y+Vw8V43ekrw3VvCf5BiXllH+ArErCor8NVjO4a7z3/wrP5K4+4q7zx/7KsAhQQB+SuPuKu86f8AsrDtVkQFzR13ilcfsECsAhBXr8msHceIf9R/7dbodWbAfi8PqJHcnDOn2B0t2Yr/ALQU/oVRHOimrgMnjrK0h76cWpYgGNig5QGxs6loBJNhtZ5lxKkZZWFFCEIQNDWHoHBjMQDncFPFfgJQNq197Hj/AMzT9nIoTxDVljlK4tFJxlovsvhex4I+iSHDyKzaFbFVDodjP6Lq/NrHwNxn9GVfmyrWIS0pVT4G4z+jKvzaPgZjP6LqvNq1ayllKp/A3Gf0ZV+bWPgdjP6Lq/NlWsQllKqt0Nxn9F1Xm7Lt4JqixaseOMtZRRX6ovc177fzWNJz6SFY9CWU5Oi+j1PhtMykp2kMZcknN0jj1z3nlJ9w5F1kIUUIQhAIQhB//9k="/>
          <p:cNvSpPr/>
          <p:nvPr/>
        </p:nvSpPr>
        <p:spPr>
          <a:xfrm>
            <a:off x="307975" y="7937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 descr="data:image/jpeg;base64,/9j/4AAQSkZJRgABAQAAAQABAAD/2wCEAAkGBw8PEBQPEA8PEBQPFBAPDhYUEA8PFRAWFBUWFhQUFBQYHCogGBomHBYUITEhJSosLi4uFx8zODMsNygtLisBCgoKDg0OGhAQGCwkICQsLCwrNywsKywrLSssLCw3LDcsLS0vLDc0NzEsLCwuLDcwKywyKyssLDcrNywsLCwsNv/AABEIAKsBJgMBIgACEQEDEQH/xAAcAAABBAMBAAAAAAAAAAAAAAAABAYHCAEDBQL/xABaEAABAwICBAUOCQYKCAcAAAABAAIDBBEFIQYHEjETFEFRcSIyNDVUYXSBkZOxsrPRFiMzU3JzoaLBF1JVgpLSFSREYoOUo8LDxCVDY2RldaTTCEKE1OPw8f/EABoBAQEBAQEBAQAAAAAAAAAAAAABAgQDBQb/xAApEQEAAgEDAwMEAgMAAAAAAAAAARECAxJBBCExEyJhBaGx4RSRUXGB/9oADAMBAAIRAxEAPwCcUIQgEIXPx+uNPTSTDexvUfScdlv2kINeIY/TQO2HvJcN7WguLenkC2YbjNPUEtikBc0bTmm7XAc9jyd8Ji4XTXG04lxdcuJzLid5KSNbU02M0bmOvT1JMEzDua8RyPY9vMSAQe8FaS0qoWAsqKEmra+GAAyyMjBybtEAuPM0byehJtIsXjoaWarl62BjnkfnEda0d8mw8ar7pHpfVRbM9UXPqqpomjh2nxx00LvkzKGEOc5wzEdwA2xcCSgsAzHoHbm1B7/FakD7WIOOxD/V1J/9NP8AuqrB03xEm7Zo4weRlNTNHqXXtumeJd0/2NN+4tbWbWj/AIei+aqv6rP+6j+Hovmqr+qz/uqr40wxHun+xpv3FsbpfiPdP9jTfuJtNyzn8PRfNVX9Vn/dWufSJjW3bT1khy6ltPICfG4Afaq1jS3EO6P7Gm/cXsaWV/dH9jTfuJtLWL+E47irvMj3r1T6UQm/Cw1VOG2sZYHhp7+024A6bKuo0rr/AJ8eZp/3Fth0trQbufHJ3nQxDyOYA4eIhNpazlLVRytEkT2SNduc1wcD0ELcoG0a0pmpjx+Fz3QMeyPE4XvMjoQ/JsrXnOSM2Ni67mlpBJBBU7xPDmhzTcOAc084OYKkwsS9IQhRWCUlqK5rWkta6UgXDWbN3HmBcQ3ylc7EK0vkMY62PJ3853uC1GqsrSWVjF5O45/G+m/B62U2JvcSH08kYAFiXRO2u9Zrslz+Oo48lFuzx1v5rvIPejjrfzXeQe9cbjyOPJRbscdb+a/yD3rDq5oF9h5tzAX8Wa5HHkceSi3TGLxHdtk5ZbDr5pTHVMcbA2PMclwuPLJqNpKLOJC5mEVpeTG7NzBcH85vvH4hdNRQhCEAhCEAhCEAm9p72BJ9OD2zE4U3tPewJPpwe2Ygi/ENPYqKobSGnkfbg9pwe0AbYvkOXJSHXRAz0rrbp4iPNkeglR/X6BwVlQ2rdPKw/F7TWhhB2BbIndkpFrB8bT/XxeoVpmDpQhCy0YOuF4fSwUpPZVXTNcOdjHhzvt2VAGsucvxes/mTuhb3mwgRNHkYFPutmE2opbizKuNhHLd5BB+4fKq+6wu21d4XU+0cqnLgtK3RuScArY0rUSkwWMXSbh/+2pvPMXJjct7SqyXyURaC7hIHW5GytcT0ALUFqatgRWwL2CtYXoIHZq/bty1UBzbNQ1O0OfYdG5p8WflU56vJ3SYVRvcbuNPEHHn2Rb8FBmrY/wAbm8BrP7im7Vkf9EUX1DPxWclg50IQstGtRdUHPO9znuPjcSo/1pYdXTiHirZJGMMnDMjk4NxJ2dh28XAs4d6/kkHDvkz0u9JSObetQy52CMmZTQsndtStjY2Y3vdwGefL0pbdYQgzco2isLKqM3RdYQoo2kqpDmkiVUXXIFUMwjqoQcuFL4h3zsOf/cKcqbElOX1VMQQODkfIe+OBkbb732JzqSsBCEKKEIQgEIQgE3tPewJPpwe2YnCm9p72BJ9OD2zEEX6eYjNT0tM6GR0ZdUxNcWm1xsvOye9cBSRVn42n+vi9RRTrUvxGmtv41HbzcilWr+Vpvr4vUWkg6kIQsqj3W5MQKGPkdVMeelpaB65UH6a1DY8UrC8SFvHKy4Y8Rl3xnK6xU6a2ILihkv1tZHHbn287/c+1QDrDzxOsH++1ntFeE5InYxFnaGQdds/HvNiTlfvAZJNJijjG1rdprhfbdtuO1zZE2U0YPq7wmaMOMETRYAOlqqlrpDmL2a+28O5txTI1o6N0dCIuLxCJxJDtmWSVkjS27XgvJPJ3liNSJeWOvhlVcmW3EJvnX+VdOmxcBoDmyOdskE8K4dVckO2eiw8Sf1LoZQwUsU1Xh7gHtjPCurBGJC5u0MuFGe82A3DvLmawNEoaSlZUw0UlM0vY3bNQJmvDw4gde7KwBBC1GfeqdeXTTEXux/s2qjFA5oEbXxuB6p3CuftC1rWO7PNaRWy/OO8qkrRXRTBjh0VXVxueXMa6V3DVDDtOz2Q1jgLC4G7pWrTfRfC4aA1VJGWG7DGeGnfe7gHNc17jznv5LMdRpzq+lfu/V1/uu7m77N9dvH3r8o9FZJ847ypbQYm1jmmVj5mja2m8K6PavbZzG62adOD4fhEOFwVNVRy1lTVySxwxtqJ4Notc4AdQ4BrQACSQTmtnFcFq6CsfDQyUVVRxmXZ41UTjK9i0udZzTYg3aCPtXqrToTUtkqpntaWNNJiGy0uLy0Wgy2jv5fKpk1Y9p6L6hn4qEtW/y8ngmIeiBTZqw7T0X1DPxUlYOhCELLRsYd8mel3pKRTb0tw35M9LvSUhm3rTLwsIQiMhbGMGyXE25GjnPuSinZExnCzPYxueb3NY0Ad85Ju4pp3gtPe0/Duzyga6UftmzPtRXXWFqpKoTRsmawsErWyNa4glocAQDbK+fItpQCU0XXJKlVF1yBRNIW1VNY22pHNd3xwUht9gTnTbMO3VQG9thz39Pxb22+99icikrAQhCihCEIBCEIBN7T3sCT6cHtmJwpvae9gyfTg9sxBEGta/EafZ38ajt08HIpUqvlab66H1CmFplgk9bSwRwBpdHURyO2nBvU7Lmkjo2gn7WZS0w/28Q+4VpmDsQhCy0YWtabKhitm+sjeDzbAII++PIq/6wj/pOs8NrPaKfNbEbtrD3gdS2qDXHmLtktH3XeRQFrD7Z1vhlZ7RXhOUm4Np1Rwwhm3Sy2zYZb3jDsy23Tcpj6yMchqwwslZI7aJIYOpY0AgAc2Z9K5tBovirW7UUEgDw0nJpuN4uD0rlYzg1VSkOqInM4Qkgm2Z5dy58cIuPc5sOijCYm59vhNVbpXQVFBR8DXU8c9M1lg+c0zoyYHQyDON4PXEEEbiSDey4WsfH6D+BKXDqesjqpYTTMcY9oi0MTmucb7hciw35poYbovjL4WPiiAY9oLLup2ktO7J2Y38qQ6S4HiNOxj6yOzb7DCDE4AkXsdjvDl5l07Moi6e8amEzUTCQcAxfDn4ZFDLV0zQ2INnhkBa9z27s/ELEJPpnjFDxF1NBPTSAFggEUheeuaTduz1OQdck82++TVwDQ7GpacT00BEMt3tLpIWBwGW1Z53Zb1p0g0YxSCLjFVEODjIa5zZKeTY2zYbQjNxc5XK8scNP1fUr3fqv7prZl6ey523f3v893aoKmiqMPghmqWwSUr5HMJy2S9zju5QQR5EqmrqSOnq3ccZUT1cXBEtsMgLNaGjcOcpu6O4Fic8XC0sd2OJAJdC3aIuDYPz5xdKsY0fxSKJ0lRH8XHZzyHQO2bZXIbnbNdFS8t2P+XW1Z5zv8ExD0QKbtWPaei+oZ+Kg/Vgfj3+C1/+XU4asu1FF9Qz8ViXpBzoQhZaNfDfkz0u9JSKfeluG/Jnpd6Skc+9aZakIQiId1v0MsVU2o6p0U7QG3JcGSMFnNHILix8qj81RVmq+hhqGGKaNkrHWJa8BwuNx6e+kUmjOHuYIzRUxYzNo4Jgt4wLorkar6qplw9hqAAGng6c5hz425Au+0A8oCdq8xsa0BrQGhoAaAAAANwAG4L0gwlVFvSVKqLegVmfYqoBa/COfH0fFvdf7v2pyJrzRl1XS2F9mRznd4cDIL+UhOhSVgIQhRQhCEAhCEAm9p72C/6cHtWJwpvae9gv+nB7ViBvUXWjxLq4h8vS+ERezcuVQ9aPEuniPy9L4RF7Ny0zB3oQhZaMfWv8hSeGw+pIq86w+2dZ4ZV+0VitZ7bxUY566H1JFXXWH2zrfDKz2ivCcpigrqiL4vZA2Q22ZFwQCD5LJi61pJJKeCSQWvLI1m/OzBf0rkUGnlZHGGiraNoh77093F4bYEuvmMh7lxtJ8emrHfGTCUFzpTsx8ENt1gXFvPYDdkvHHDLs12uZtKeFzfERA8IbMjJIyB6kdTbo5e+uDrIn26PrXNvLHcX6kWDut9x3WTdw3TSpZE1pmhBjAY0Optu7QMiSDYnk3Ln6RaST1TRE6SN7AeE6iLgruzAvfPd4s19nU63Ty0pxiJun5/Q+ma2HURqTtqJv5Thoi5rsNo4HmUNmpWtLg4AA2tsgb7535sly9YWFMgwmrcJXvc4Qt3NYLcMw2sN/So30e09rKeFsHDxNbC3ZhL6cym1+tuCCAMv/AKFo0n04rauI0z5o3RO2XP2IjHtbJuAb52uAV8XS0tm6I8TNv0WWe6viD31YVZZTxB1w0h4a4AnZO2eTypfrCqy6nlDCXARSB7iC29x396jTR3Seami4MTxsDHXjDoHS78z1QOWa245pbPPE6Ph43iSzH7MDozs9JJy5F17NH146i8t0Y7a48U+VOl1WydH27Zz3c3V27Oq9/wAdJ4LXf5dTrqw7T0X1DPxUE6pc53j/AHau/wABTtqv7T0P1DPxXnL6MHQhCFFNfDfkz0u9JSObeluHfJnpd6Skc+9aZaUIQiBAQsqgQhCisJVRb0mSmj3oF8PZMX6/qFOBcCHsmL9f1Su+pKwEIQooQhCAQhCATe097Bf9OD2rE4U3tPewX/Tg9qxA3aHrR4l1MR7IpPCIvZuXLoutHiXSxHsik8Ij9k5aZg8UIQstGfrIF20Xh0Ps5VXLWD2zrPDKv2isdrG62i8Oh9nKq4awu2dZ4ZWe0V4RIeAataKeJkspZE2YhsN3SXk5bhxOySQHGw5BycjN1kaLxYa9sbQ0OJyLXOtIyx6rZcSRYgj35J0aEa0KSnoW0VfTOlENmxkRxyse1ttkOa4izgMuW9huTH080mGJ1PCsiEMUbRFBGA0bLbkkkNyBJO7kFhna6ilTcIphTOkvGJGua0NcHOuMrlxvv3nK3JlypPpLhdPEy8Ja6wY64BBBJsQc7EHf4t5XRjxClMGwRAS9zJNpzmsdbK7TfMc3/wCrGnGL0c7BxeOKM7LGEMDBtWN7kMysLWv31icpjKIpuMY2zNl2AaA1E9NFM3D+FErBIHmoibtB242Mgt5Fo0q0GqKWlfUPoOAbHsXeKiJ9tpwbYtEhJ38ykbQLTjC4sPpopayKJ8UTIpGv2gQ5tweTckmtPTTDajDJaeCrjmklMQY1m0T1L2uJOWQsCuPHV1Z1Krn5amYo1dB9G8Lko2zVce092057nSyMa0bbmtaA05nLvlKdLtF8JbSSSU0ew9jS+NzZZHAkDa2XNfmLjnA3riaP4lTcTj/jPAz0+0A15DY5M3EC/IbHfmL8y24nX0rqSaSSqY6eVha1kbg8XzaNo73GxOeVufkXe8Rqf7Jf4PW+iBTxqv7T0P1DPxUDaoOyZPBq30QKedV/aeh+oZ+KodCEIUU2MP6w/Sd6Skc+9K6DrD9J/pKRzb1plrWFlYVQIQsoBCEKKEpot6TJTRb0HQg7Ji/X9Urvpvwdkxfr+qU4FJWAhCFFCEIQCEIQCb2nvYL/AKdP7ZicKb2nvYL/AKdP7ZiBu0XWjxLpYh2RSeER+ycuZR9aPEuliHZFJ4RH7Ny0zB5IQhZaNDWL1tF4dD7OVVv1h9s6zwys9orJawd1D4dD7OVVt1hdsqzwys9orwnLiQV0sY2WusOhp9IWqaZz3FzjcuzJyzWtCiljMTmaAA/IWt1LOQWHIvFTXSyCz3bQGYyaPQEmQgUU1ZJFfYcW7Vtrcb23b15qal8hu920QLbgPQtKEDr0a0Xxaph4aki+Ke4jaMkDNotyNts3y3XW3HtEcZhgdLUwjgo+reWvp3lvJchhvbNPjVZXyCjjYR1DH788mue8vdbvHZ8q6esfEHcVqWx5scHsYc+qZY3PoF+levpPX0pqzF1QdkyeDVnohU9ar+09D9QxQLqf7Kk8Gq/8FT1qv7T0X1DPxXm8ToQhCimvh/WH6T/WKRzb0sw/rD9J/pKRzb1plrWFlCAQhCAWUIQeUqo96TJTR70C+DsqL9f1CnAm/B2VF+v6hTgUlYCEIUUIQhAIQhAJvae9gv8Ap0/tmJwpvae9gyfTp/bMQNyj60eJdLEOyaTwiP2blzaTrR4l0a/smk8Ii9m5aZg80IQstGnp+ewe/XQj7kirfp/E52JVuy1zrVlXewJ/1isfrB/kPh9P6kiiJkYdiGJ3F7V0/rOVRFnFZPm3/suRxWX5t/7DlYJlJTCAT8BCW7fA7yXFwbtXtdc+sbA63BxNYRe9uXxLyx1cZmnNj1enllGMeZQbxSX5uT9h3uWeKS/NSfsO9ysRguFNqGXjgpzsksJe8tJcACUkxikZE8RGKJri0SAscXAtNxy79y7Z6aYvvHZ549dhlMe2amaia7IC4pL83J+w73LHFJfm5P2He5T3RNhcA3gGOsQHuO1z2PusFoqnQubYQNYT1rgCL9HON6s9LlEXceL/AOJj9Q08stsRPmvHa0XaOY/W0jeDYSxouWbUDpLE791jZbdINJa2pj4Nz+ED8n2p3xkDLK5vvUzaP4bRvjHCQNkedtx3k5XsAAeZesdwmiZC4tp2xu2S5h6prgQSNxPeXzp63CJ23zT7EaOttv4+yLNUEZFY8OBH8Wq94I+ZU8ar+09F9Qz8VFOjbA3FnAC38QqT95qlbVh2nofqGfiuiXKdCELCimvh/wAmel3pKSS70qw75M9LvSUmm3rTLWsLKEGFlCEAhZQgwlFJvSdKKTegXQdlRfr+oU4U3YOyov1/UKcSkrAQsIUVlCwsoBCFhBlNvWHK1mHyOe4NaH09ySAB8czeeRORMfXV2jqv6D20aDkUOJ05aLVEB3bpYz+K689THJUUro3seBURglrg4A8G7K45cwqs0vXjpU36qvkof+Y/5di0ym9YWULLRn6xXgcQHPiFOB+zIo1wmn26/Fe9XS+s9SFrPNv4OP8AxGm9V6hXGNKHUGJYixsYfwlZO49URaz3DkVQ+qGR8O03gTIxxBkjfE97HFu45biOcFbYoeFlfJwIhDtzWsMbW95oKj1usp4/kzD+u+/pWfylydzN/bevLHSjGbuXFp9Dp6cxMX28JVpninYWQSuAf1cjX0z5QH5X6oNtbIJJI+Wol4SQG4bsk7BYMibZEDnKjdus6QfyVh6XvWfyoSdys/beu3+TlUxUd/jufwMIyjKJntN1fY/mxPikJaJMyRcNkd1JN3Btt192WfQgQGRzLtd1IIN2uYByC1xbdbcmD+U+TuVh/pHrB1mydzMH9I9bnrMpxqo8U84+m4RnGe7LtN1fb8JUw+WOE9Xwm57epY93XAjIgfYjEaiKYANEmTdkXje0DqicriwAvuUU/lLf3Mw9L3Ly7WS8/wAmaOh7l8WegwnLdunzfD7kdXnEV8UeOHx7GMOH/Dag/eUl6rnA4NRW+YaPISCoW0Hxw1uISylmwWUFUy1yd1j+KmbVP2lovqv77l3y5DsQhCio/wAN0nw+z2ccpw5j3te10jWFpDjcEOstcukNDfsyl8/F71BdV2TV+EVHtHJt1PXHpWmVlPhDQ920vn4vej4Q0PdtL5+L3qsyEtaWZ+END3bS+fi96PhDQ920vn4veqzLKFLM/CKg7tpfPxe9Y+EVB3bS+fi96rNZCllLM/CGh7tpfPxe9b6XSGhB7MpfPxe9VfS3CuvCotBhmP0c1dFDDUwyyWkOyx4ebBjrnJPRVx1Q9vovqqj1CrHKSQEIQooQhCDKEIQCY+uvtHVf0Hto0+Ez9btMZcFq2tzLWMk8UcjHn7AUgVQp+uHSpv1Un4uH/mF/+nYoPiycOkKYNWFeGyUkHLLXOIHebTAk+UAeNajwzPlYBYQhZaMTWu7Zbh7jkBiNKT3uuVeNYHbWu8KqfaOVi9cmHPnwqR8YJdSujqhbfZhs8joaXHxKu+nLTJUitbnHXsZUNcLkcJshtQ0n84Sh+XMWnlV4Tk3EIQooW+ngDg5znbIba5sXZndkFoTswajopmXbMyFzgBJHI5oFxyt2946CgbFRDsOte+TXA7rhwBGXjWpOHSCGkiFmSCeV1hdpBZG0Zb25XsLWTeQCEIQPbVO8Nqqgk2AoawnyNVgNVHaWi+q/vOVcdGo3QUtRU2O1UhtBSjllcXsklLe81rGtPflarSaJYaaShpqY74YY2O+lbqvturwnLrIQhRVRa4/xqr8IqPaOTcn649Kd+sfDH0OLVURBDZZHVEXfZMS8W7wJc39VNV9O45rSEyyt3FncyOLO5kGlC3cWdzI4u7mQaULdxZ3MjizuZBoSzDT1a1cWdzLZHGWZoJG1Om+OxfU1HqKyCr//AOHvCny101aQdiCIwg23vlINge81pv8ASCsApJAQhCihCEIMoQhALVUwNlY6N7Q5kjXMeDuc1wsQfEVtQgrJplqjxGkncaSF9XA4kxOjs57ByNezfcc4yPeT51PaB1EEgra6ndFJGSKYSOaS0FoDnNjHWuOYuTuG7O6mFCtgQhZUHl7A4FpAIIIIOYIO8EKJMc1WPhMgogyemlcZHUsoD2xuORMR2mlhtltNcDawINlLiEFepdW0d88Orm84Y+Vw8V43ekrw3VvCf5BiXllH+ArErCor8NVjO4a7z3/wrP5K4+4q7zx/7KsAhQQB+SuPuKu86f8AsrDtVkQFzR13ilcfsECsAhBXr8msHceIf9R/7dbodWbAfi8PqJHcnDOn2B0t2Yr/ALQU/oVRHOimrgMnjrK0h76cWpYgGNig5QGxs6loBJNhtZ5lxKkZZWFFCEIQNDWHoHBjMQDncFPFfgJQNq197Hj/AMzT9nIoTxDVljlK4tFJxlovsvhex4I+iSHDyKzaFbFVDodjP6Lq/NrHwNxn9GVfmyrWIS0pVT4G4z+jKvzaPgZjP6LqvNq1ayllKp/A3Gf0ZV+bWPgdjP6Lq/NlWsQllKqt0Nxn9F1Xm7Lt4JqixaseOMtZRRX6ovc177fzWNJz6SFY9CWU5Oi+j1PhtMykp2kMZcknN0jj1z3nlJ9w5F1kIUUIQhAIQhB//9k="/>
          <p:cNvSpPr/>
          <p:nvPr/>
        </p:nvSpPr>
        <p:spPr>
          <a:xfrm>
            <a:off x="460375" y="160338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Shape 235" descr="http://cdn1.mos.techradar.futurecdn.net/art/mobile_phones/iPhone/iphone-580-9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6613" y="2622550"/>
            <a:ext cx="1630361" cy="95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http://www.tuutecno.com/wp-content/uploads/2012/12/5-Aplicaciones-optimizadas-para-tu-Tablet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9937" y="4679950"/>
            <a:ext cx="208280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http://asf-mobiles.net/wp-content/uploads/2012/04/31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6037" y="4146550"/>
            <a:ext cx="969961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50050" y="4835525"/>
            <a:ext cx="2247900" cy="11795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Display characteristics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1512887"/>
            <a:ext cx="7348538" cy="43052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6" name="Shape 246"/>
          <p:cNvGraphicFramePr/>
          <p:nvPr/>
        </p:nvGraphicFramePr>
        <p:xfrm>
          <a:off x="7710488" y="1512887"/>
          <a:ext cx="1262050" cy="4554570"/>
        </p:xfrm>
        <a:graphic>
          <a:graphicData uri="http://schemas.openxmlformats.org/drawingml/2006/table">
            <a:tbl>
              <a:tblPr firstRow="1" bandRow="1">
                <a:noFill/>
                <a:tableStyleId>{E1130344-39EA-4C92-99EC-F389841AE4E0}</a:tableStyleId>
              </a:tblPr>
              <a:tblGrid>
                <a:gridCol w="1262050"/>
              </a:tblGrid>
              <a:tr h="35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/>
                        <a:t>500 ppi</a:t>
                      </a:r>
                    </a:p>
                  </a:txBody>
                  <a:tcPr marL="91475" marR="91475" marT="45725" marB="45725">
                    <a:solidFill>
                      <a:srgbClr val="44969F"/>
                    </a:solidFill>
                  </a:tcPr>
                </a:tc>
              </a:tr>
              <a:tr h="59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5.1”/5.5”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2560x1440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(&gt;500 PPI)</a:t>
                      </a:r>
                    </a:p>
                  </a:txBody>
                  <a:tcPr marL="91475" marR="91475" marT="45725" marB="45725"/>
                </a:tc>
              </a:tr>
              <a:tr h="56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75" marR="91475" marT="45725" marB="45725"/>
                </a:tc>
              </a:tr>
              <a:tr h="56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75" marR="91475" marT="45725" marB="45725"/>
                </a:tc>
              </a:tr>
              <a:tr h="783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/>
                    </a:p>
                  </a:txBody>
                  <a:tcPr marL="91475" marR="91475" marT="45725" marB="45725"/>
                </a:tc>
              </a:tr>
              <a:tr h="56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75" marR="91475" marT="45725" marB="45725"/>
                </a:tc>
              </a:tr>
              <a:tr h="56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75" marR="91475" marT="45725" marB="45725"/>
                </a:tc>
              </a:tr>
              <a:tr h="564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75" marR="91475" marT="45725" marB="45725"/>
                </a:tc>
              </a:tr>
            </a:tbl>
          </a:graphicData>
        </a:graphic>
      </p:graphicFrame>
      <p:sp>
        <p:nvSpPr>
          <p:cNvPr id="247" name="Shape 247"/>
          <p:cNvSpPr txBox="1"/>
          <p:nvPr/>
        </p:nvSpPr>
        <p:spPr>
          <a:xfrm>
            <a:off x="6840538" y="3665537"/>
            <a:ext cx="86994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6829059" y="3619237"/>
            <a:ext cx="881428" cy="823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10.1”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3840x2160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(438 PPI)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Chip evolution (1/2)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0" y="1506537"/>
            <a:ext cx="6119813" cy="4581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19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(1/3)</a:t>
            </a:r>
          </a:p>
        </p:txBody>
      </p:sp>
      <p:pic>
        <p:nvPicPr>
          <p:cNvPr id="96" name="Shape 96" descr="http://mobileworldcapital.com/system/content_images/images/content_726_content_images_137_festival_slide.jpg?1384773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88" y="1652588"/>
            <a:ext cx="8953499" cy="35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Chip evolution (2/2)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087" y="1471612"/>
            <a:ext cx="7315200" cy="46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4316412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Modern smartphones (tablets) are compact visual computing powerhouses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DIFFUSION: more than 4.6 billion mobile phone subscriptions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[Ellison 2010]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NETWORKING: High speed internet connection (typical 1GB/month plan)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3G - &lt; 0.6-3Mbps ~ 100KB/s - 400KB/s (latency ~ 100-125ms)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4G – &lt; 3-10Mbps ~ 400KB/s - 1MB/s (latency ~ 60-70ms)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5G - 1Gbps (from 2016?)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MEMORY: Increasing RAM and storage space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RAM 1-3GB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Storage 8-64GB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COMPUTING: Increasing processing power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CPU 4-8 core @ 2.5Ghz</a:t>
            </a:r>
          </a:p>
          <a:p>
            <a:pPr marL="742950" marR="0" lvl="1" indent="-285750" algn="l" rtl="0">
              <a:spcBef>
                <a:spcPts val="24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12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GPU 72-192 cores (~ALUs)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Scenario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775" y="1871663"/>
            <a:ext cx="4581524" cy="325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7239000" y="6526212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21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Scenario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More than 4.6 billion mobile phone subscriptions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[Ellison 2010]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High speed internet connection (typical 1GB/month plan)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3G - &lt; 0.6-3Mbps ~ 100KB/s - 400KB/s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4G – &lt; 3-10Mbps ~ 400KB/s - 1MB/s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Increasing RAM and storage space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RAM 1-3GB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Storage 8-64GB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Increasing processing power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CPU 4-8 core @ 2.5Ghz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mo"/>
              <a:buChar char="–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GPU 72-192 cores (~ALUs)</a:t>
            </a:r>
          </a:p>
        </p:txBody>
      </p:sp>
      <p:grpSp>
        <p:nvGrpSpPr>
          <p:cNvPr id="278" name="Shape 278"/>
          <p:cNvGrpSpPr/>
          <p:nvPr/>
        </p:nvGrpSpPr>
        <p:grpSpPr>
          <a:xfrm>
            <a:off x="4968874" y="3721099"/>
            <a:ext cx="4006849" cy="2339975"/>
            <a:chOff x="4968348" y="3720976"/>
            <a:chExt cx="4006603" cy="2340818"/>
          </a:xfrm>
        </p:grpSpPr>
        <p:pic>
          <p:nvPicPr>
            <p:cNvPr id="279" name="Shape 279" descr="http://unity3d.com/profiles/unity3d/themes/unity/images/unity/multiplatform/mobile/thechase-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68348" y="3720976"/>
              <a:ext cx="4006603" cy="2063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Shape 280"/>
            <p:cNvSpPr txBox="1"/>
            <p:nvPr/>
          </p:nvSpPr>
          <p:spPr>
            <a:xfrm>
              <a:off x="4968348" y="5784796"/>
              <a:ext cx="4006603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http://unity3d.com/es/unity/multiplatform/mobile</a:t>
              </a:r>
            </a:p>
          </p:txBody>
        </p:sp>
      </p:grp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Where are we going?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79388" y="1484312"/>
            <a:ext cx="8785225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Powerful devices  for acquiring, processing and visualizing information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Accessibility of information (anybody,  any time, anywhere)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Immense potential (integration of acquisition, processing, visualization, cloud computing, and collaborative tasks)   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37" y="3970337"/>
            <a:ext cx="7677150" cy="225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S Reference Sans Serif" panose="020B0604030504040204" pitchFamily="34" charset="0"/>
              </a:rPr>
              <a:t>MOBILE GRAPHICS TRENDS:</a:t>
            </a:r>
            <a:br>
              <a:rPr lang="en-US" dirty="0" smtClean="0">
                <a:latin typeface="MS Reference Sans Serif" panose="020B0604030504040204" pitchFamily="34" charset="0"/>
              </a:rPr>
            </a:br>
            <a:r>
              <a:rPr lang="en-US" dirty="0" smtClean="0">
                <a:latin typeface="MS Reference Sans Serif" panose="020B0604030504040204" pitchFamily="34" charset="0"/>
              </a:rPr>
              <a:t>HARDWARE ARCHITECTURES &amp; APPLICATIONS</a:t>
            </a:r>
            <a:endParaRPr lang="it-IT" dirty="0">
              <a:latin typeface="MS Reference Sans Serif" panose="020B0604030504040204" pitchFamily="34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 err="1" smtClean="0"/>
              <a:t>Next</a:t>
            </a:r>
            <a:r>
              <a:rPr lang="it-IT" altLang="en-US" dirty="0" smtClean="0"/>
              <a:t> Session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24625"/>
            <a:ext cx="1905000" cy="228600"/>
          </a:xfrm>
          <a:prstGeom prst="rect">
            <a:avLst/>
          </a:prstGeom>
        </p:spPr>
        <p:txBody>
          <a:bodyPr/>
          <a:lstStyle/>
          <a:p>
            <a:fld id="{ABD76814-D8B1-4D36-A3CB-AC8922861EEA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9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(1/3)</a:t>
            </a:r>
          </a:p>
        </p:txBody>
      </p:sp>
      <p:pic>
        <p:nvPicPr>
          <p:cNvPr id="103" name="Shape 103" descr="http://mobileworldcapital.com/system/content_images/images/content_726_content_images_137_festival_slide.jpg?1384773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88" y="1652588"/>
            <a:ext cx="8953499" cy="35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592637" y="1468437"/>
            <a:ext cx="1954212" cy="368299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20206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 display</a:t>
            </a:r>
          </a:p>
        </p:txBody>
      </p:sp>
      <p:sp>
        <p:nvSpPr>
          <p:cNvPr id="105" name="Shape 105"/>
          <p:cNvSpPr/>
          <p:nvPr/>
        </p:nvSpPr>
        <p:spPr>
          <a:xfrm>
            <a:off x="5378450" y="1920875"/>
            <a:ext cx="331788" cy="447674"/>
          </a:xfrm>
          <a:prstGeom prst="down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(2/3)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63" y="1744663"/>
            <a:ext cx="8823324" cy="3519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(2/3)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63" y="1744663"/>
            <a:ext cx="8823324" cy="3519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6138862" y="1450975"/>
            <a:ext cx="1954212" cy="646112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20206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Smartphones, OS</a:t>
            </a:r>
          </a:p>
        </p:txBody>
      </p:sp>
      <p:sp>
        <p:nvSpPr>
          <p:cNvPr id="121" name="Shape 121"/>
          <p:cNvSpPr/>
          <p:nvPr/>
        </p:nvSpPr>
        <p:spPr>
          <a:xfrm>
            <a:off x="6924675" y="2203450"/>
            <a:ext cx="331788" cy="447674"/>
          </a:xfrm>
          <a:prstGeom prst="down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(3/3)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1943100"/>
            <a:ext cx="8201025" cy="327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(3/3)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1943100"/>
            <a:ext cx="8201025" cy="327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623887" y="1296987"/>
            <a:ext cx="2181224" cy="646112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20206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resolution displays</a:t>
            </a:r>
          </a:p>
        </p:txBody>
      </p:sp>
      <p:sp>
        <p:nvSpPr>
          <p:cNvPr id="137" name="Shape 137"/>
          <p:cNvSpPr/>
          <p:nvPr/>
        </p:nvSpPr>
        <p:spPr>
          <a:xfrm>
            <a:off x="1598612" y="2047875"/>
            <a:ext cx="371474" cy="449262"/>
          </a:xfrm>
          <a:prstGeom prst="downArrow">
            <a:avLst>
              <a:gd name="adj1" fmla="val 50000"/>
              <a:gd name="adj2" fmla="val 5003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"/>
              <a:buNone/>
            </a:pPr>
            <a:endParaRPr sz="180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BA324F"/>
                </a:solidFill>
                <a:latin typeface="Arimo"/>
                <a:ea typeface="Arimo"/>
                <a:cs typeface="Arimo"/>
                <a:sym typeface="Arimo"/>
              </a:rPr>
              <a:t>Mobile evolution (3/3)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900" y="1943100"/>
            <a:ext cx="8201025" cy="327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865187" y="3033713"/>
            <a:ext cx="6583361" cy="36988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20206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Similar evolution for PDAs, and tablets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239000" y="6524625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en-US"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79388" y="476250"/>
            <a:ext cx="8785225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C40000"/>
                </a:solidFill>
                <a:latin typeface="Arimo"/>
                <a:ea typeface="Arimo"/>
                <a:cs typeface="Arimo"/>
                <a:sym typeface="Arimo"/>
              </a:rPr>
              <a:t>Mobile evolution…. in movies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484312"/>
            <a:ext cx="4316413" cy="4897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Motorola DynaTac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Nickname “brick phone”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Weight:  over 2 pounds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Cost: thousands of dollars</a:t>
            </a:r>
          </a:p>
          <a:p>
            <a:pPr marL="685800" marR="0" lvl="1" indent="-292100" algn="l" rtl="0">
              <a:spcBef>
                <a:spcPts val="40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75676"/>
                </a:solidFill>
                <a:latin typeface="Arimo"/>
                <a:ea typeface="Arimo"/>
                <a:cs typeface="Arimo"/>
                <a:sym typeface="Arimo"/>
              </a:rPr>
              <a:t>Battery life: around 35 minutes.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7CA900"/>
              </a:buClr>
              <a:buSzPct val="100000"/>
              <a:buFont typeface="Times"/>
              <a:buNone/>
            </a:pPr>
            <a:endParaRPr sz="24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00" y="2795588"/>
            <a:ext cx="4702174" cy="3189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57150" y="1516062"/>
            <a:ext cx="4364038" cy="1852611"/>
          </a:xfrm>
          <a:prstGeom prst="wedgeEllipseCallout">
            <a:avLst>
              <a:gd name="adj1" fmla="val 31412"/>
              <a:gd name="adj2" fmla="val 57014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 never sleeps…..This is your wake-up call, pal…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WORK</a:t>
            </a:r>
          </a:p>
        </p:txBody>
      </p:sp>
      <p:sp>
        <p:nvSpPr>
          <p:cNvPr id="155" name="Shape 155"/>
          <p:cNvSpPr/>
          <p:nvPr/>
        </p:nvSpPr>
        <p:spPr>
          <a:xfrm>
            <a:off x="4572000" y="4757737"/>
            <a:ext cx="3795713" cy="15160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 Street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1987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Michael Douglas in Gordon Gekko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239000" y="6526212"/>
            <a:ext cx="19049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lang="en-US"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s4-vic-template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657</Words>
  <Application>Microsoft Office PowerPoint</Application>
  <PresentationFormat>Presentazione su schermo (4:3)</PresentationFormat>
  <Paragraphs>147</Paragraphs>
  <Slides>24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PT Sans</vt:lpstr>
      <vt:lpstr>Times</vt:lpstr>
      <vt:lpstr>MS Reference Sans Serif</vt:lpstr>
      <vt:lpstr>Verdana</vt:lpstr>
      <vt:lpstr>Arimo</vt:lpstr>
      <vt:lpstr>Open Sans</vt:lpstr>
      <vt:lpstr>Myriad Pro</vt:lpstr>
      <vt:lpstr>crs4-vic-template</vt:lpstr>
      <vt:lpstr>Part 1</vt:lpstr>
      <vt:lpstr>Mobile evolution (1/3)</vt:lpstr>
      <vt:lpstr>Mobile evolution (1/3)</vt:lpstr>
      <vt:lpstr>Mobile evolution (2/3)</vt:lpstr>
      <vt:lpstr>Mobile evolution (2/3)</vt:lpstr>
      <vt:lpstr>Mobile evolution (3/3)</vt:lpstr>
      <vt:lpstr>Mobile evolution (3/3)</vt:lpstr>
      <vt:lpstr>Mobile evolution (3/3)</vt:lpstr>
      <vt:lpstr>Mobile evolution…. in movies</vt:lpstr>
      <vt:lpstr>Mobile evolution… in movies</vt:lpstr>
      <vt:lpstr>Mobile evolution… in movies</vt:lpstr>
      <vt:lpstr>Mobile evolution… in movies</vt:lpstr>
      <vt:lpstr>Mobile evolution... in games</vt:lpstr>
      <vt:lpstr>Mobile evolution… in games</vt:lpstr>
      <vt:lpstr>Mobile evolution… in games</vt:lpstr>
      <vt:lpstr>Mobile connectivity evolution</vt:lpstr>
      <vt:lpstr>Displays and User Interface</vt:lpstr>
      <vt:lpstr>Display characteristics</vt:lpstr>
      <vt:lpstr>Chip evolution (1/2)</vt:lpstr>
      <vt:lpstr>Chip evolution (2/2)</vt:lpstr>
      <vt:lpstr>Scenario</vt:lpstr>
      <vt:lpstr>Scenario</vt:lpstr>
      <vt:lpstr>Where are we going?</vt:lpstr>
      <vt:lpstr>MOBILE GRAPHICS TRENDS: HARDWARE ARCHITECTURES &amp;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Agus Gobbetti Marton Pintore Vazquez - EG2017 Tutorial 4: Mobile Graphics</dc:title>
  <dc:creator>Agus;Gobbetti;Marton;Pintore;Vàzquez</dc:creator>
  <cp:lastModifiedBy>Fabio Marton</cp:lastModifiedBy>
  <cp:revision>5</cp:revision>
  <dcterms:modified xsi:type="dcterms:W3CDTF">2017-04-21T14:27:21Z</dcterms:modified>
</cp:coreProperties>
</file>