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7" r:id="rId1"/>
  </p:sldMasterIdLst>
  <p:notesMasterIdLst>
    <p:notesMasterId r:id="rId6"/>
  </p:notesMasterIdLst>
  <p:handoutMasterIdLst>
    <p:handoutMasterId r:id="rId7"/>
  </p:handoutMasterIdLst>
  <p:sldIdLst>
    <p:sldId id="785" r:id="rId2"/>
    <p:sldId id="780" r:id="rId3"/>
    <p:sldId id="783" r:id="rId4"/>
    <p:sldId id="784" r:id="rId5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ABDE0"/>
    <a:srgbClr val="175676"/>
    <a:srgbClr val="BA324F"/>
    <a:srgbClr val="6D326D"/>
    <a:srgbClr val="586F7C"/>
    <a:srgbClr val="2E1F27"/>
    <a:srgbClr val="840032"/>
    <a:srgbClr val="4AA3E0"/>
    <a:srgbClr val="FF66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8978" autoAdjust="0"/>
  </p:normalViewPr>
  <p:slideViewPr>
    <p:cSldViewPr snapToGrid="0">
      <p:cViewPr>
        <p:scale>
          <a:sx n="75" d="100"/>
          <a:sy n="75" d="100"/>
        </p:scale>
        <p:origin x="-1622" y="-370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-3942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dsdsfsf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47D72AA-5B44-4AF9-9603-C7FE4BF66A9D}" type="datetimeFigureOut">
              <a:rPr lang="it-IT"/>
              <a:pPr>
                <a:defRPr/>
              </a:pPr>
              <a:t>21/04/2017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3175FED-6D57-49AF-B155-DCEF67A088F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2523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 u="none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u="none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We report on the 3DNSITE system, a web-based client-server 3D visualization tool for </a:t>
            </a:r>
          </a:p>
          <a:p>
            <a:pPr lvl="0"/>
            <a:r>
              <a:rPr lang="en-US" noProof="0" dirty="0" smtClean="0"/>
              <a:t>streaming and visualizing large tridimensional hybrid data (</a:t>
            </a:r>
            <a:r>
              <a:rPr lang="en-US" noProof="0" dirty="0" err="1" smtClean="0"/>
              <a:t>georeferenced</a:t>
            </a:r>
            <a:r>
              <a:rPr lang="en-US" noProof="0" dirty="0" smtClean="0"/>
              <a:t> point </a:t>
            </a:r>
          </a:p>
          <a:p>
            <a:pPr lvl="0"/>
            <a:r>
              <a:rPr lang="en-US" noProof="0" dirty="0" smtClean="0"/>
              <a:t>clouds and photographs with associated viewpoints and camera parameters)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 u="none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u="none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A95E51C-0D52-4B53-94C1-814EBC9CDDC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86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en-US" sz="10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-42044"/>
            <a:ext cx="9144000" cy="1628775"/>
          </a:xfrm>
          <a:prstGeom prst="rect">
            <a:avLst/>
          </a:prstGeom>
          <a:solidFill>
            <a:srgbClr val="4ABDE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5" name="Immagine 13" descr="crs4-logo-white-gre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46063"/>
            <a:ext cx="3538538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10"/>
          <p:cNvSpPr txBox="1">
            <a:spLocks noChangeArrowheads="1"/>
          </p:cNvSpPr>
          <p:nvPr userDrawn="1"/>
        </p:nvSpPr>
        <p:spPr bwMode="auto">
          <a:xfrm>
            <a:off x="1249363" y="987425"/>
            <a:ext cx="23971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None/>
              <a:defRPr/>
            </a:pPr>
            <a:r>
              <a:rPr lang="en-US" sz="1400" u="none" smtClean="0">
                <a:solidFill>
                  <a:srgbClr val="FFFFFF"/>
                </a:solidFill>
                <a:latin typeface="Verdana" pitchFamily="34" charset="0"/>
                <a:cs typeface="+mn-cs"/>
              </a:rPr>
              <a:t>Visual Computing Group</a:t>
            </a:r>
            <a:endParaRPr lang="it-IT" sz="1400" u="none" smtClean="0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0" name="Rettangolo 5"/>
          <p:cNvSpPr>
            <a:spLocks noChangeArrowheads="1"/>
          </p:cNvSpPr>
          <p:nvPr userDrawn="1"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4ABDE0"/>
          </a:solidFill>
          <a:ln>
            <a:noFill/>
          </a:ln>
          <a:extLst/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it-IT" altLang="it-IT" sz="2400" u="none" smtClean="0">
              <a:solidFill>
                <a:srgbClr val="000000"/>
              </a:solidFill>
            </a:endParaRPr>
          </a:p>
        </p:txBody>
      </p:sp>
      <p:pic>
        <p:nvPicPr>
          <p:cNvPr id="12" name="Immagine 10" descr="crs4-logo-white-gree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6488113"/>
            <a:ext cx="10842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628800"/>
            <a:ext cx="8784976" cy="1143000"/>
          </a:xfrm>
        </p:spPr>
        <p:txBody>
          <a:bodyPr/>
          <a:lstStyle>
            <a:lvl1pPr algn="ctr">
              <a:defRPr sz="3600" baseline="0">
                <a:solidFill>
                  <a:srgbClr val="BA324F"/>
                </a:solidFill>
                <a:effectLst/>
                <a:latin typeface="MS Reference Sans Serif" charset="0"/>
                <a:ea typeface="MS Reference Sans Serif" charset="0"/>
                <a:cs typeface="MS Reference Sans Serif" charset="0"/>
              </a:defRPr>
            </a:lvl1pPr>
          </a:lstStyle>
          <a:p>
            <a:r>
              <a:rPr lang="en-US" noProof="0" dirty="0" smtClean="0"/>
              <a:t>Fare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per </a:t>
            </a:r>
            <a:r>
              <a:rPr lang="en-US" noProof="0" dirty="0" err="1" smtClean="0"/>
              <a:t>modificare</a:t>
            </a:r>
            <a:r>
              <a:rPr lang="en-US" noProof="0" dirty="0" smtClean="0"/>
              <a:t> lo stile del </a:t>
            </a:r>
            <a:r>
              <a:rPr lang="en-US" noProof="0" dirty="0" err="1" smtClean="0"/>
              <a:t>titolo</a:t>
            </a:r>
            <a:endParaRPr lang="en-US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2780928"/>
            <a:ext cx="8799388" cy="3543672"/>
          </a:xfrm>
        </p:spPr>
        <p:txBody>
          <a:bodyPr/>
          <a:lstStyle>
            <a:lvl1pPr marL="0" indent="0">
              <a:buFont typeface="Times" charset="0"/>
              <a:buNone/>
              <a:defRPr>
                <a:solidFill>
                  <a:schemeClr val="tx2"/>
                </a:solidFill>
                <a:latin typeface="Geneva" charset="0"/>
                <a:ea typeface="Geneva" charset="0"/>
                <a:cs typeface="Geneva" charset="0"/>
              </a:defRPr>
            </a:lvl1pPr>
          </a:lstStyle>
          <a:p>
            <a:r>
              <a:rPr lang="en-US" noProof="0" dirty="0" smtClean="0"/>
              <a:t>Fare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per </a:t>
            </a:r>
            <a:r>
              <a:rPr lang="en-US" noProof="0" dirty="0" err="1" smtClean="0"/>
              <a:t>modificare</a:t>
            </a:r>
            <a:r>
              <a:rPr lang="en-US" noProof="0" dirty="0" smtClean="0"/>
              <a:t> lo stile del </a:t>
            </a:r>
            <a:r>
              <a:rPr lang="en-US" noProof="0" dirty="0" err="1" smtClean="0"/>
              <a:t>sottotitolo</a:t>
            </a:r>
            <a:r>
              <a:rPr lang="en-US" noProof="0" dirty="0" smtClean="0"/>
              <a:t> </a:t>
            </a:r>
            <a:r>
              <a:rPr lang="en-US" noProof="0" dirty="0" err="1" smtClean="0"/>
              <a:t>dello</a:t>
            </a:r>
            <a:r>
              <a:rPr lang="en-US" noProof="0" dirty="0" smtClean="0"/>
              <a:t> schema</a:t>
            </a:r>
            <a:endParaRPr lang="en-US" noProof="0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 eaLnBrk="0" hangingPunct="0">
              <a:defRPr sz="1200" u="none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858C530-3EF6-467A-BBD3-EAABF64E0A80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0" y="77963"/>
            <a:ext cx="1333325" cy="1333325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483" y="6495257"/>
            <a:ext cx="333332" cy="33333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86" y="77963"/>
            <a:ext cx="2743513" cy="1391047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39" y="6465055"/>
            <a:ext cx="749298" cy="37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1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79512" y="1484785"/>
            <a:ext cx="5112568" cy="4896544"/>
          </a:xfrm>
        </p:spPr>
        <p:txBody>
          <a:bodyPr/>
          <a:lstStyle>
            <a:lvl1pPr>
              <a:defRPr u="none"/>
            </a:lvl1pPr>
            <a:lvl2pPr>
              <a:defRPr u="none"/>
            </a:lvl2pPr>
            <a:lvl3pPr>
              <a:defRPr u="none"/>
            </a:lvl3pPr>
            <a:lvl4pPr>
              <a:defRPr u="none"/>
            </a:lvl4pPr>
            <a:lvl5pPr>
              <a:defRPr u="none"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5436096" y="1484785"/>
            <a:ext cx="3528392" cy="4896544"/>
          </a:xfrm>
        </p:spPr>
        <p:txBody>
          <a:bodyPr/>
          <a:lstStyle>
            <a:lvl1pPr>
              <a:defRPr u="none"/>
            </a:lvl1pPr>
          </a:lstStyle>
          <a:p>
            <a:pPr lvl="0"/>
            <a:endParaRPr lang="en-US" noProof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8785225" cy="990600"/>
          </a:xfrm>
        </p:spPr>
        <p:txBody>
          <a:bodyPr/>
          <a:lstStyle>
            <a:lvl1pPr>
              <a:defRPr u="none"/>
            </a:lvl1pPr>
          </a:lstStyle>
          <a:p>
            <a:r>
              <a:rPr lang="en-US" noProof="0" dirty="0" smtClean="0"/>
              <a:t>Fare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per </a:t>
            </a:r>
            <a:r>
              <a:rPr lang="en-US" noProof="0" dirty="0" err="1" smtClean="0"/>
              <a:t>modificare</a:t>
            </a:r>
            <a:r>
              <a:rPr lang="en-US" noProof="0" dirty="0" smtClean="0"/>
              <a:t> lo stile del </a:t>
            </a:r>
            <a:r>
              <a:rPr lang="en-US" noProof="0" dirty="0" err="1" smtClean="0"/>
              <a:t>titolo</a:t>
            </a:r>
            <a:endParaRPr lang="en-US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u="none"/>
            </a:lvl1pPr>
          </a:lstStyle>
          <a:p>
            <a:pPr>
              <a:defRPr/>
            </a:pPr>
            <a:fld id="{8FDBBAE4-304D-414C-8C19-A7740314F49A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2130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testo e immagine con riferi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79512" y="1484785"/>
            <a:ext cx="5112568" cy="4896544"/>
          </a:xfrm>
        </p:spPr>
        <p:txBody>
          <a:bodyPr/>
          <a:lstStyle>
            <a:lvl1pPr>
              <a:defRPr u="none"/>
            </a:lvl1pPr>
            <a:lvl2pPr>
              <a:defRPr u="none"/>
            </a:lvl2pPr>
            <a:lvl3pPr>
              <a:defRPr u="none"/>
            </a:lvl3pPr>
            <a:lvl4pPr>
              <a:defRPr u="none"/>
            </a:lvl4pPr>
            <a:lvl5pPr>
              <a:defRPr u="none"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8785225" cy="990600"/>
          </a:xfrm>
        </p:spPr>
        <p:txBody>
          <a:bodyPr/>
          <a:lstStyle>
            <a:lvl1pPr>
              <a:defRPr u="none"/>
            </a:lvl1pPr>
          </a:lstStyle>
          <a:p>
            <a:r>
              <a:rPr lang="en-US" noProof="0" dirty="0" smtClean="0"/>
              <a:t>Fare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per </a:t>
            </a:r>
            <a:r>
              <a:rPr lang="en-US" noProof="0" dirty="0" err="1" smtClean="0"/>
              <a:t>modificare</a:t>
            </a:r>
            <a:r>
              <a:rPr lang="en-US" noProof="0" dirty="0" smtClean="0"/>
              <a:t> lo stile del </a:t>
            </a:r>
            <a:r>
              <a:rPr lang="en-US" noProof="0" dirty="0" err="1" smtClean="0"/>
              <a:t>titolo</a:t>
            </a:r>
            <a:endParaRPr lang="en-US" noProof="0" dirty="0"/>
          </a:p>
        </p:txBody>
      </p:sp>
      <p:sp>
        <p:nvSpPr>
          <p:cNvPr id="7" name="Segnaposto testo 3"/>
          <p:cNvSpPr>
            <a:spLocks noGrp="1"/>
          </p:cNvSpPr>
          <p:nvPr>
            <p:ph type="body" sz="half" idx="10"/>
          </p:nvPr>
        </p:nvSpPr>
        <p:spPr>
          <a:xfrm>
            <a:off x="5436096" y="5445224"/>
            <a:ext cx="3528392" cy="943000"/>
          </a:xfrm>
        </p:spPr>
        <p:txBody>
          <a:bodyPr/>
          <a:lstStyle>
            <a:lvl1pPr marL="0" indent="0" algn="ctr">
              <a:buNone/>
              <a:defRPr sz="1400" u="none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noProof="0" dirty="0" smtClean="0"/>
              <a:t>Fare clic per modificare stili del testo dello schema</a:t>
            </a:r>
          </a:p>
        </p:txBody>
      </p:sp>
      <p:sp>
        <p:nvSpPr>
          <p:cNvPr id="9" name="Segnaposto contenuto 5"/>
          <p:cNvSpPr>
            <a:spLocks noGrp="1"/>
          </p:cNvSpPr>
          <p:nvPr>
            <p:ph sz="quarter" idx="4"/>
          </p:nvPr>
        </p:nvSpPr>
        <p:spPr>
          <a:xfrm>
            <a:off x="5436095" y="1484785"/>
            <a:ext cx="3528393" cy="3960440"/>
          </a:xfrm>
        </p:spPr>
        <p:txBody>
          <a:bodyPr/>
          <a:lstStyle>
            <a:lvl1pPr>
              <a:buNone/>
              <a:defRPr sz="2400" u="none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it-IT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u="none"/>
            </a:lvl1pPr>
          </a:lstStyle>
          <a:p>
            <a:pPr>
              <a:defRPr/>
            </a:pPr>
            <a:fld id="{AA836182-B8FC-4D0D-B4CA-9792D958183E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424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none">
                <a:solidFill>
                  <a:srgbClr val="BA324F"/>
                </a:solidFill>
                <a:latin typeface="MS Reference Sans Serif" charset="0"/>
                <a:ea typeface="MS Reference Sans Serif" charset="0"/>
                <a:cs typeface="MS Reference Sans Serif" charset="0"/>
              </a:defRPr>
            </a:lvl1pPr>
          </a:lstStyle>
          <a:p>
            <a:r>
              <a:rPr lang="en-US" noProof="0" dirty="0" smtClean="0"/>
              <a:t>Fare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per </a:t>
            </a:r>
            <a:r>
              <a:rPr lang="en-US" noProof="0" dirty="0" err="1" smtClean="0"/>
              <a:t>modificare</a:t>
            </a:r>
            <a:r>
              <a:rPr lang="en-US" noProof="0" dirty="0" smtClean="0"/>
              <a:t> lo stile del </a:t>
            </a:r>
            <a:r>
              <a:rPr lang="en-US" noProof="0" dirty="0" err="1" smtClean="0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u="none" baseline="0"/>
            </a:lvl1pPr>
            <a:lvl2pPr>
              <a:defRPr u="none">
                <a:solidFill>
                  <a:srgbClr val="175676"/>
                </a:solidFill>
              </a:defRPr>
            </a:lvl2pPr>
            <a:lvl3pPr>
              <a:defRPr u="none" baseline="0">
                <a:solidFill>
                  <a:srgbClr val="175676"/>
                </a:solidFill>
              </a:defRPr>
            </a:lvl3pPr>
            <a:lvl4pPr>
              <a:defRPr u="none">
                <a:solidFill>
                  <a:srgbClr val="175676"/>
                </a:solidFill>
              </a:defRPr>
            </a:lvl4pPr>
            <a:lvl5pPr>
              <a:defRPr u="none">
                <a:solidFill>
                  <a:srgbClr val="175676"/>
                </a:solidFill>
              </a:defRPr>
            </a:lvl5pPr>
          </a:lstStyle>
          <a:p>
            <a:pPr lvl="0"/>
            <a:r>
              <a:rPr lang="en-US" noProof="0" dirty="0" smtClean="0"/>
              <a:t>Fare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per </a:t>
            </a:r>
            <a:r>
              <a:rPr lang="en-US" noProof="0" dirty="0" err="1" smtClean="0"/>
              <a:t>modificare</a:t>
            </a:r>
            <a:r>
              <a:rPr lang="en-US" noProof="0" dirty="0" smtClean="0"/>
              <a:t> </a:t>
            </a:r>
            <a:r>
              <a:rPr lang="en-US" noProof="0" dirty="0" err="1" smtClean="0"/>
              <a:t>stili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testo</a:t>
            </a:r>
            <a:r>
              <a:rPr lang="en-US" noProof="0" dirty="0" smtClean="0"/>
              <a:t> </a:t>
            </a:r>
            <a:r>
              <a:rPr lang="en-US" noProof="0" dirty="0" err="1" smtClean="0"/>
              <a:t>dello</a:t>
            </a:r>
            <a:r>
              <a:rPr lang="en-US" noProof="0" dirty="0" smtClean="0"/>
              <a:t> schema</a:t>
            </a:r>
          </a:p>
          <a:p>
            <a:pPr lvl="1"/>
            <a:r>
              <a:rPr lang="en-US" noProof="0" dirty="0" err="1" smtClean="0"/>
              <a:t>Secondo</a:t>
            </a:r>
            <a:r>
              <a:rPr lang="en-US" noProof="0" dirty="0" smtClean="0"/>
              <a:t> </a:t>
            </a:r>
            <a:r>
              <a:rPr lang="en-US" noProof="0" dirty="0" err="1" smtClean="0"/>
              <a:t>livello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Terzo</a:t>
            </a:r>
            <a:r>
              <a:rPr lang="en-US" noProof="0" dirty="0" smtClean="0"/>
              <a:t> </a:t>
            </a:r>
            <a:r>
              <a:rPr lang="en-US" noProof="0" dirty="0" err="1" smtClean="0"/>
              <a:t>livello</a:t>
            </a:r>
            <a:endParaRPr lang="en-US" noProof="0" dirty="0" smtClean="0"/>
          </a:p>
          <a:p>
            <a:pPr lvl="3"/>
            <a:r>
              <a:rPr lang="en-US" noProof="0" dirty="0" smtClean="0"/>
              <a:t>Quarto </a:t>
            </a:r>
            <a:r>
              <a:rPr lang="en-US" noProof="0" dirty="0" err="1" smtClean="0"/>
              <a:t>livello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Quinto</a:t>
            </a:r>
            <a:r>
              <a:rPr lang="en-US" noProof="0" dirty="0" smtClean="0"/>
              <a:t> </a:t>
            </a:r>
            <a:r>
              <a:rPr lang="en-US" noProof="0" dirty="0" err="1" smtClean="0"/>
              <a:t>livello</a:t>
            </a:r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u="none"/>
            </a:lvl1pPr>
          </a:lstStyle>
          <a:p>
            <a:pPr>
              <a:defRPr/>
            </a:pPr>
            <a:fld id="{B7C7F1F4-5DD8-473C-BAEE-74D672781BB5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933"/>
            <a:ext cx="2959100" cy="49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1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2708920"/>
            <a:ext cx="7772400" cy="1362075"/>
          </a:xfrm>
        </p:spPr>
        <p:txBody>
          <a:bodyPr anchor="t"/>
          <a:lstStyle>
            <a:lvl1pPr algn="l">
              <a:defRPr sz="3600" b="1" u="none" cap="all">
                <a:latin typeface="MS Reference Sans Serif" charset="0"/>
                <a:ea typeface="MS Reference Sans Serif" charset="0"/>
                <a:cs typeface="MS Reference Sans Serif" charset="0"/>
              </a:defRPr>
            </a:lvl1pPr>
          </a:lstStyle>
          <a:p>
            <a:r>
              <a:rPr lang="en-US" noProof="0" dirty="0" smtClean="0"/>
              <a:t>Fare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per </a:t>
            </a:r>
            <a:r>
              <a:rPr lang="en-US" noProof="0" dirty="0" err="1" smtClean="0"/>
              <a:t>modificare</a:t>
            </a:r>
            <a:r>
              <a:rPr lang="en-US" noProof="0" dirty="0" smtClean="0"/>
              <a:t> lo stile del </a:t>
            </a:r>
            <a:r>
              <a:rPr lang="en-US" noProof="0" dirty="0" err="1" smtClean="0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3568" y="1196752"/>
            <a:ext cx="7772400" cy="1500187"/>
          </a:xfrm>
        </p:spPr>
        <p:txBody>
          <a:bodyPr anchor="b"/>
          <a:lstStyle>
            <a:lvl1pPr marL="0" indent="0">
              <a:buNone/>
              <a:defRPr sz="2000" u="none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dirty="0" smtClean="0"/>
              <a:t>Fare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per </a:t>
            </a:r>
            <a:r>
              <a:rPr lang="en-US" noProof="0" dirty="0" err="1" smtClean="0"/>
              <a:t>modificare</a:t>
            </a:r>
            <a:r>
              <a:rPr lang="en-US" noProof="0" dirty="0" smtClean="0"/>
              <a:t> </a:t>
            </a:r>
            <a:r>
              <a:rPr lang="en-US" noProof="0" dirty="0" err="1" smtClean="0"/>
              <a:t>stili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testo</a:t>
            </a:r>
            <a:r>
              <a:rPr lang="en-US" noProof="0" dirty="0" smtClean="0"/>
              <a:t> </a:t>
            </a:r>
            <a:r>
              <a:rPr lang="en-US" noProof="0" dirty="0" err="1" smtClean="0"/>
              <a:t>dello</a:t>
            </a:r>
            <a:r>
              <a:rPr lang="en-US" noProof="0" dirty="0" smtClean="0"/>
              <a:t> schema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u="none"/>
            </a:lvl1pPr>
          </a:lstStyle>
          <a:p>
            <a:pPr>
              <a:defRPr/>
            </a:pPr>
            <a:fld id="{263FA5AF-18D2-49A6-A6F5-72FF9F3C9022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996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none"/>
            </a:lvl1pPr>
          </a:lstStyle>
          <a:p>
            <a:r>
              <a:rPr lang="it-IT" noProof="0" dirty="0" smtClean="0"/>
              <a:t>Fare clic per modificare lo stile del 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4248472" cy="4896544"/>
          </a:xfrm>
        </p:spPr>
        <p:txBody>
          <a:bodyPr/>
          <a:lstStyle>
            <a:lvl1pPr>
              <a:defRPr sz="2400" u="none"/>
            </a:lvl1pPr>
            <a:lvl2pPr>
              <a:defRPr sz="2000" u="none"/>
            </a:lvl2pPr>
            <a:lvl3pPr>
              <a:defRPr sz="1800" u="none"/>
            </a:lvl3pPr>
            <a:lvl4pPr>
              <a:defRPr sz="1600" u="none"/>
            </a:lvl4pPr>
            <a:lvl5pPr>
              <a:defRPr sz="1600" u="none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noProof="0" dirty="0" smtClean="0"/>
              <a:t>Fare clic per modificare stili del testo dello schema</a:t>
            </a:r>
          </a:p>
          <a:p>
            <a:pPr lvl="1"/>
            <a:r>
              <a:rPr lang="it-IT" noProof="0" dirty="0" smtClean="0"/>
              <a:t>Secondo livello</a:t>
            </a:r>
          </a:p>
          <a:p>
            <a:pPr lvl="2"/>
            <a:r>
              <a:rPr lang="it-IT" noProof="0" dirty="0" smtClean="0"/>
              <a:t>Terzo livello</a:t>
            </a:r>
          </a:p>
          <a:p>
            <a:pPr lvl="3"/>
            <a:r>
              <a:rPr lang="it-IT" noProof="0" dirty="0" smtClean="0"/>
              <a:t>Quarto livello</a:t>
            </a:r>
          </a:p>
          <a:p>
            <a:pPr lvl="4"/>
            <a:r>
              <a:rPr lang="it-IT" noProof="0" dirty="0" smtClean="0"/>
              <a:t>Quinto livello</a:t>
            </a:r>
            <a:endParaRPr lang="en-US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0" y="1484784"/>
            <a:ext cx="4392488" cy="4896544"/>
          </a:xfrm>
        </p:spPr>
        <p:txBody>
          <a:bodyPr/>
          <a:lstStyle>
            <a:lvl1pPr>
              <a:defRPr sz="2400" u="none"/>
            </a:lvl1pPr>
            <a:lvl2pPr>
              <a:defRPr sz="2000" u="none"/>
            </a:lvl2pPr>
            <a:lvl3pPr>
              <a:defRPr sz="1800" u="none"/>
            </a:lvl3pPr>
            <a:lvl4pPr>
              <a:defRPr sz="1600" u="none"/>
            </a:lvl4pPr>
            <a:lvl5pPr>
              <a:defRPr sz="16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noProof="0" dirty="0" smtClean="0"/>
              <a:t>Fare clic per modificare stili del testo dello schema</a:t>
            </a:r>
          </a:p>
          <a:p>
            <a:pPr lvl="1"/>
            <a:r>
              <a:rPr lang="it-IT" noProof="0" dirty="0" smtClean="0"/>
              <a:t>Secondo livello</a:t>
            </a:r>
          </a:p>
          <a:p>
            <a:pPr lvl="2"/>
            <a:r>
              <a:rPr lang="it-IT" noProof="0" dirty="0" smtClean="0"/>
              <a:t>Terzo livello</a:t>
            </a:r>
          </a:p>
          <a:p>
            <a:pPr lvl="3"/>
            <a:r>
              <a:rPr lang="it-IT" noProof="0" dirty="0" smtClean="0"/>
              <a:t>Quarto livello</a:t>
            </a:r>
          </a:p>
          <a:p>
            <a:pPr lvl="4"/>
            <a:r>
              <a:rPr lang="it-IT" noProof="0" dirty="0" smtClean="0"/>
              <a:t>Quinto livello</a:t>
            </a:r>
            <a:endParaRPr lang="en-US" noProof="0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u="none"/>
            </a:lvl1pPr>
          </a:lstStyle>
          <a:p>
            <a:pPr>
              <a:defRPr/>
            </a:pPr>
            <a:fld id="{B824C913-DA60-4E90-9636-382A26259AE4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9678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none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u="none"/>
            </a:lvl1pPr>
          </a:lstStyle>
          <a:p>
            <a:pPr>
              <a:defRPr/>
            </a:pPr>
            <a:fld id="{176FF69B-07D0-40CB-92AD-4B61D5E5E95D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4174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u="none"/>
            </a:lvl1pPr>
          </a:lstStyle>
          <a:p>
            <a:pPr>
              <a:defRPr/>
            </a:pPr>
            <a:fld id="{CDD5A0C4-374E-4A5F-AA4B-DD54C2904D20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209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3286001" cy="958428"/>
          </a:xfrm>
        </p:spPr>
        <p:txBody>
          <a:bodyPr anchor="b"/>
          <a:lstStyle>
            <a:lvl1pPr algn="l">
              <a:defRPr sz="2000" b="1" u="none" baseline="0"/>
            </a:lvl1pPr>
          </a:lstStyle>
          <a:p>
            <a:r>
              <a:rPr lang="it-IT" noProof="0" dirty="0" smtClean="0"/>
              <a:t>Fare clic per modificare lo stile del 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476672"/>
            <a:ext cx="5389438" cy="5832648"/>
          </a:xfrm>
        </p:spPr>
        <p:txBody>
          <a:bodyPr/>
          <a:lstStyle>
            <a:lvl1pPr>
              <a:defRPr sz="2800" u="none"/>
            </a:lvl1pPr>
            <a:lvl2pPr>
              <a:defRPr sz="2400" u="none"/>
            </a:lvl2pPr>
            <a:lvl3pPr>
              <a:defRPr sz="2000" u="none"/>
            </a:lvl3pPr>
            <a:lvl4pPr>
              <a:defRPr sz="1800" u="none"/>
            </a:lvl4pPr>
            <a:lvl5pPr>
              <a:defRPr sz="1800" u="none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noProof="0" dirty="0" smtClean="0"/>
              <a:t>Fare clic per modificare stili del testo dello schema</a:t>
            </a:r>
          </a:p>
          <a:p>
            <a:pPr lvl="1"/>
            <a:r>
              <a:rPr lang="it-IT" noProof="0" dirty="0" smtClean="0"/>
              <a:t>Secondo livello</a:t>
            </a:r>
          </a:p>
          <a:p>
            <a:pPr lvl="2"/>
            <a:r>
              <a:rPr lang="it-IT" noProof="0" dirty="0" smtClean="0"/>
              <a:t>Terzo livello</a:t>
            </a:r>
          </a:p>
          <a:p>
            <a:pPr lvl="3"/>
            <a:r>
              <a:rPr lang="it-IT" noProof="0" dirty="0" smtClean="0"/>
              <a:t>Quarto livello</a:t>
            </a:r>
          </a:p>
          <a:p>
            <a:pPr lvl="4"/>
            <a:r>
              <a:rPr lang="it-IT" noProof="0" dirty="0" smtClean="0"/>
              <a:t>Quinto livello</a:t>
            </a:r>
            <a:endParaRPr lang="en-US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3286001" cy="4874220"/>
          </a:xfrm>
        </p:spPr>
        <p:txBody>
          <a:bodyPr/>
          <a:lstStyle>
            <a:lvl1pPr marL="0" indent="0">
              <a:buNone/>
              <a:defRPr sz="1400" u="none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noProof="0" dirty="0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u="none"/>
            </a:lvl1pPr>
          </a:lstStyle>
          <a:p>
            <a:pPr>
              <a:defRPr/>
            </a:pPr>
            <a:fld id="{D3D0545D-3DE0-40F1-A7A3-1D47CC9AA08D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907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5373216"/>
            <a:ext cx="7128792" cy="422722"/>
          </a:xfrm>
        </p:spPr>
        <p:txBody>
          <a:bodyPr anchor="b"/>
          <a:lstStyle>
            <a:lvl1pPr algn="ctr">
              <a:defRPr sz="2000" b="1" u="none" baseline="0"/>
            </a:lvl1pPr>
          </a:lstStyle>
          <a:p>
            <a:r>
              <a:rPr lang="it-IT" noProof="0" dirty="0" smtClean="0"/>
              <a:t>Fare clic per modificare lo stile del titolo</a:t>
            </a:r>
            <a:endParaRPr lang="en-US" noProof="0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31640" y="620688"/>
            <a:ext cx="6552728" cy="4752528"/>
          </a:xfrm>
        </p:spPr>
        <p:txBody>
          <a:bodyPr/>
          <a:lstStyle>
            <a:lvl1pPr marL="0" indent="0">
              <a:buNone/>
              <a:defRPr sz="3200" u="none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43608" y="5805264"/>
            <a:ext cx="7128792" cy="510952"/>
          </a:xfrm>
        </p:spPr>
        <p:txBody>
          <a:bodyPr/>
          <a:lstStyle>
            <a:lvl1pPr marL="0" indent="0" algn="ctr">
              <a:buNone/>
              <a:defRPr sz="1400" u="none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noProof="0" dirty="0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u="none"/>
            </a:lvl1pPr>
          </a:lstStyle>
          <a:p>
            <a:pPr>
              <a:defRPr/>
            </a:pPr>
            <a:fld id="{72F3060C-58F3-49F4-9306-2096443CD9C7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387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43608" y="5805264"/>
            <a:ext cx="7128792" cy="510952"/>
          </a:xfrm>
        </p:spPr>
        <p:txBody>
          <a:bodyPr/>
          <a:lstStyle>
            <a:lvl1pPr marL="0" indent="0" algn="l">
              <a:buNone/>
              <a:defRPr sz="1200" u="none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noProof="0" dirty="0" smtClean="0"/>
              <a:t>Fare clic per modificare stili del testo dello schema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u="none"/>
            </a:lvl1pPr>
          </a:lstStyle>
          <a:p>
            <a:pPr>
              <a:defRPr/>
            </a:pPr>
            <a:fld id="{C450A173-25BB-42E5-903C-44DF96C9B5BA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3471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ttangolo 5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4ABDE0"/>
          </a:solidFill>
          <a:ln>
            <a:noFill/>
          </a:ln>
          <a:extLst/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it-IT" altLang="it-IT" sz="2400" u="none" smtClean="0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476250"/>
            <a:ext cx="87852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here to change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484313"/>
            <a:ext cx="8785225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dirty="0" smtClean="0"/>
              <a:t>Click here to change styles</a:t>
            </a:r>
          </a:p>
          <a:p>
            <a:pPr lvl="1"/>
            <a:r>
              <a:rPr lang="en-US" altLang="it-IT" dirty="0" smtClean="0"/>
              <a:t>Second level</a:t>
            </a:r>
          </a:p>
          <a:p>
            <a:pPr lvl="2"/>
            <a:r>
              <a:rPr lang="en-US" altLang="it-IT" dirty="0" smtClean="0"/>
              <a:t>Third level</a:t>
            </a:r>
          </a:p>
          <a:p>
            <a:pPr lvl="3"/>
            <a:r>
              <a:rPr lang="en-US" altLang="it-IT" dirty="0" smtClean="0"/>
              <a:t>Fourth level</a:t>
            </a:r>
          </a:p>
          <a:p>
            <a:pPr lvl="4"/>
            <a:r>
              <a:rPr lang="en-US" altLang="it-IT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24625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u="none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629776C-41AE-4D9C-9400-074A64C323BB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2" name="Rettangolo 6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4ABDE0"/>
          </a:solidFill>
          <a:ln w="9525" algn="ctr">
            <a:noFill/>
            <a:round/>
            <a:headEnd/>
            <a:tailEnd/>
          </a:ln>
        </p:spPr>
        <p:txBody>
          <a:bodyPr anchor="ctr"/>
          <a:lstStyle>
            <a:lvl1pPr eaLnBrk="0" hangingPunct="0"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altLang="it-IT" sz="1200" u="none" dirty="0" smtClean="0">
                <a:solidFill>
                  <a:srgbClr val="FFFFFF"/>
                </a:solidFill>
                <a:latin typeface="Verdana" pitchFamily="34" charset="0"/>
              </a:rPr>
              <a:t>Mobile Graphics Tutorial</a:t>
            </a:r>
            <a:r>
              <a:rPr lang="en-US" altLang="it-IT" sz="1200" u="none" baseline="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mr-IN" altLang="it-IT" sz="1200" u="none" baseline="0" dirty="0" smtClean="0">
                <a:solidFill>
                  <a:srgbClr val="FFFFFF"/>
                </a:solidFill>
                <a:latin typeface="Verdana" pitchFamily="34" charset="0"/>
              </a:rPr>
              <a:t>–</a:t>
            </a:r>
            <a:r>
              <a:rPr lang="en-US" altLang="it-IT" sz="1200" u="none" baseline="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it-IT" sz="1200" u="none" baseline="0" dirty="0" err="1" smtClean="0">
                <a:solidFill>
                  <a:srgbClr val="FFFFFF"/>
                </a:solidFill>
                <a:latin typeface="Verdana" pitchFamily="34" charset="0"/>
              </a:rPr>
              <a:t>EuroGraphics</a:t>
            </a:r>
            <a:r>
              <a:rPr lang="en-US" altLang="it-IT" sz="1200" u="none" baseline="0" dirty="0" smtClean="0">
                <a:solidFill>
                  <a:srgbClr val="FFFFFF"/>
                </a:solidFill>
                <a:latin typeface="Verdana" pitchFamily="34" charset="0"/>
              </a:rPr>
              <a:t> 2017</a:t>
            </a:r>
            <a:endParaRPr lang="it-IT" altLang="it-IT" sz="1200" u="none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13" name="Immagine 10" descr="crs4-logo-white-green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6488113"/>
            <a:ext cx="10842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483" y="6495257"/>
            <a:ext cx="333332" cy="333332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39" y="6465055"/>
            <a:ext cx="749298" cy="3799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40000"/>
          </a:solidFill>
          <a:effectLst/>
          <a:latin typeface="MS Reference Sans Serif" charset="0"/>
          <a:ea typeface="MS Reference Sans Serif" charset="0"/>
          <a:cs typeface="MS Reference Sans Serif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40000"/>
          </a:solidFill>
          <a:latin typeface="Verdana" pitchFamily="16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40000"/>
          </a:solidFill>
          <a:latin typeface="Verdana" pitchFamily="16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40000"/>
          </a:solidFill>
          <a:latin typeface="Verdana" pitchFamily="16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40000"/>
          </a:solidFill>
          <a:latin typeface="Verdana" pitchFamily="16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Myriad Pro Bold Cond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Myriad Pro Bold Cond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Myriad Pro Bold Cond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Myriad Pro Bold Cond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CA900"/>
        </a:buClr>
        <a:buFont typeface="Times" pitchFamily="18" charset="0"/>
        <a:buChar char="•"/>
        <a:defRPr sz="2400" b="1">
          <a:solidFill>
            <a:schemeClr val="tx1"/>
          </a:solidFill>
          <a:latin typeface="Geneva" charset="0"/>
          <a:ea typeface="Geneva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CA900"/>
        </a:buClr>
        <a:buChar char="–"/>
        <a:defRPr sz="2000">
          <a:solidFill>
            <a:srgbClr val="175676"/>
          </a:solidFill>
          <a:latin typeface="Geneva" charset="0"/>
          <a:ea typeface="Geneva" charset="0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CA900"/>
        </a:buClr>
        <a:buFont typeface="Times" pitchFamily="18" charset="0"/>
        <a:buChar char="•"/>
        <a:defRPr>
          <a:solidFill>
            <a:srgbClr val="175676"/>
          </a:solidFill>
          <a:latin typeface="Geneva" charset="0"/>
          <a:ea typeface="Geneva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CA900"/>
        </a:buClr>
        <a:buChar char="–"/>
        <a:defRPr>
          <a:solidFill>
            <a:srgbClr val="175676"/>
          </a:solidFill>
          <a:latin typeface="Geneva" charset="0"/>
          <a:ea typeface="Geneva" charset="0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CA900"/>
        </a:buClr>
        <a:buChar char="»"/>
        <a:defRPr>
          <a:solidFill>
            <a:srgbClr val="175676"/>
          </a:solidFill>
          <a:latin typeface="Geneva" charset="0"/>
          <a:ea typeface="Geneva" charset="0"/>
          <a:cs typeface="Geneva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CA900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CA900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CA900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CA900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s4.it/vic/eg2017-tutorial-mobile-graphic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Part 6</a:t>
            </a:r>
            <a:endParaRPr lang="it-IT" dirty="0"/>
          </a:p>
        </p:txBody>
      </p:sp>
      <p:sp>
        <p:nvSpPr>
          <p:cNvPr id="7171" name="Segnaposto contenuto 2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good things come to an end…</a:t>
            </a:r>
            <a:br>
              <a:rPr lang="en-US" alt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(Bad ones, too)</a:t>
            </a:r>
            <a:endParaRPr lang="it-IT" alt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BD76814-D8B1-4D36-A3CB-AC8922861EEA}" type="slidenum">
              <a:rPr lang="it-IT" smtClean="0"/>
              <a:pPr>
                <a:defRPr/>
              </a:pPr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3390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Subject: Mobile Graphics</a:t>
            </a:r>
            <a:endParaRPr lang="it-IT" dirty="0"/>
          </a:p>
        </p:txBody>
      </p:sp>
      <p:sp>
        <p:nvSpPr>
          <p:cNvPr id="614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All you need to know to get an introduction to the field of mobile graphics:</a:t>
            </a:r>
          </a:p>
          <a:p>
            <a:pPr lvl="1"/>
            <a:r>
              <a:rPr lang="en-US" altLang="en-US" dirty="0" smtClean="0"/>
              <a:t>Scope and definition of “mobile graphics”</a:t>
            </a:r>
          </a:p>
          <a:p>
            <a:pPr lvl="1"/>
            <a:r>
              <a:rPr lang="en-US" altLang="en-US" dirty="0" smtClean="0"/>
              <a:t>Brief overview of current trends in terms of available hardware</a:t>
            </a:r>
            <a:r>
              <a:rPr lang="it-IT" altLang="en-US" dirty="0"/>
              <a:t> </a:t>
            </a:r>
            <a:r>
              <a:rPr lang="it-IT" altLang="en-US" dirty="0" err="1" smtClean="0"/>
              <a:t>architectures</a:t>
            </a:r>
            <a:r>
              <a:rPr lang="it-IT" altLang="en-US" dirty="0" smtClean="0"/>
              <a:t> and </a:t>
            </a:r>
            <a:r>
              <a:rPr lang="it-IT" altLang="en-US" dirty="0" err="1" smtClean="0"/>
              <a:t>research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apps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built</a:t>
            </a:r>
            <a:r>
              <a:rPr lang="it-IT" altLang="en-US" dirty="0" smtClean="0"/>
              <a:t> of top of </a:t>
            </a:r>
            <a:r>
              <a:rPr lang="it-IT" altLang="en-US" dirty="0" err="1" smtClean="0"/>
              <a:t>them</a:t>
            </a:r>
            <a:endParaRPr lang="it-IT" altLang="en-US" dirty="0" smtClean="0"/>
          </a:p>
          <a:p>
            <a:pPr lvl="1"/>
            <a:r>
              <a:rPr lang="it-IT" altLang="en-US" dirty="0" err="1" smtClean="0"/>
              <a:t>Quick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overview</a:t>
            </a:r>
            <a:r>
              <a:rPr lang="it-IT" altLang="en-US" dirty="0" smtClean="0"/>
              <a:t> of </a:t>
            </a:r>
            <a:r>
              <a:rPr lang="it-IT" altLang="en-US" dirty="0" err="1" smtClean="0"/>
              <a:t>development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environments</a:t>
            </a:r>
            <a:endParaRPr lang="it-IT" altLang="en-US" dirty="0" smtClean="0"/>
          </a:p>
          <a:p>
            <a:pPr lvl="1"/>
            <a:r>
              <a:rPr lang="en-US" altLang="en-US" dirty="0" smtClean="0"/>
              <a:t>Capture, with focus on data fusion techniques</a:t>
            </a:r>
          </a:p>
          <a:p>
            <a:pPr lvl="1"/>
            <a:r>
              <a:rPr lang="en-US" altLang="en-US" dirty="0" smtClean="0"/>
              <a:t>Rendering, with focus on rendering massive/complex surface and volume models</a:t>
            </a:r>
          </a:p>
          <a:p>
            <a:pPr lvl="1"/>
            <a:endParaRPr lang="en-US" altLang="en-US" dirty="0"/>
          </a:p>
          <a:p>
            <a:r>
              <a:rPr lang="en-US" altLang="en-US" dirty="0" smtClean="0"/>
              <a:t>TUTORIAL NOTES AVAILABLE AT</a:t>
            </a:r>
            <a:br>
              <a:rPr lang="en-US" altLang="en-US" dirty="0" smtClean="0"/>
            </a:br>
            <a:r>
              <a:rPr lang="en-US" altLang="en-US" dirty="0" smtClean="0">
                <a:hlinkClick r:id="rId2"/>
              </a:rPr>
              <a:t>www.crs4.it/vic/eg2017-tutorial-mobile-graphics</a:t>
            </a: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76814-D8B1-4D36-A3CB-AC8922861EEA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363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76814-D8B1-4D36-A3CB-AC8922861EEA}" type="slidenum">
              <a:rPr lang="it-IT" smtClean="0"/>
              <a:pPr/>
              <a:t>3</a:t>
            </a:fld>
            <a:endParaRPr lang="it-IT" dirty="0"/>
          </a:p>
        </p:txBody>
      </p:sp>
      <p:grpSp>
        <p:nvGrpSpPr>
          <p:cNvPr id="8" name="Gruppo 7"/>
          <p:cNvGrpSpPr/>
          <p:nvPr/>
        </p:nvGrpSpPr>
        <p:grpSpPr>
          <a:xfrm>
            <a:off x="196441" y="1948681"/>
            <a:ext cx="3538538" cy="1084262"/>
            <a:chOff x="107950" y="2084695"/>
            <a:chExt cx="3538538" cy="1084262"/>
          </a:xfrm>
        </p:grpSpPr>
        <p:sp>
          <p:nvSpPr>
            <p:cNvPr id="3" name="Rettangolo 2"/>
            <p:cNvSpPr/>
            <p:nvPr/>
          </p:nvSpPr>
          <p:spPr bwMode="auto">
            <a:xfrm>
              <a:off x="107950" y="2084695"/>
              <a:ext cx="3538538" cy="108426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pic>
          <p:nvPicPr>
            <p:cNvPr id="5" name="Immagine 13" descr="crs4-logo-white-gree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2084695"/>
              <a:ext cx="3538538" cy="1084262"/>
            </a:xfrm>
            <a:prstGeom prst="rect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pic>
      </p:grp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80" y="2006403"/>
            <a:ext cx="1333325" cy="13333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671" y="1948681"/>
            <a:ext cx="2743513" cy="139104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40" y="4508128"/>
            <a:ext cx="3538539" cy="96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/>
          <p:cNvSpPr/>
          <p:nvPr/>
        </p:nvSpPr>
        <p:spPr>
          <a:xfrm>
            <a:off x="196441" y="5581134"/>
            <a:ext cx="368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H2020/Reflective7 - Grant 665091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55" y="4212709"/>
            <a:ext cx="32956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tangolo 14"/>
          <p:cNvSpPr/>
          <p:nvPr/>
        </p:nvSpPr>
        <p:spPr>
          <a:xfrm>
            <a:off x="5507481" y="5581134"/>
            <a:ext cx="314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Projects VIGEC / VIDEOLAB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97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Closing/Q&amp;A</a:t>
            </a:r>
            <a:endParaRPr lang="en-US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 for your attention!</a:t>
            </a: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F69B-07D0-40CB-92AD-4B61D5E5E95D}" type="slidenum">
              <a:rPr lang="it-IT" smtClean="0"/>
              <a:pPr>
                <a:defRPr/>
              </a:pPr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5583629"/>
      </p:ext>
    </p:extLst>
  </p:cSld>
  <p:clrMapOvr>
    <a:masterClrMapping/>
  </p:clrMapOvr>
</p:sld>
</file>

<file path=ppt/theme/theme1.xml><?xml version="1.0" encoding="utf-8"?>
<a:theme xmlns:a="http://schemas.openxmlformats.org/drawingml/2006/main" name="crs4-vic-template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Myriad Pro Bold Cond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  <a:txDef>
      <a:spPr>
        <a:noFill/>
      </a:spPr>
      <a:bodyPr wrap="none" rtlCol="0">
        <a:normAutofit/>
      </a:bodyPr>
      <a:lstStyle>
        <a:defPPr>
          <a:buFont typeface="Arial" pitchFamily="34" charset="0"/>
          <a:buChar char="•"/>
          <a:defRPr sz="2000" dirty="0" smtClean="0"/>
        </a:defPPr>
      </a:lstStyle>
    </a:tx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template_vic</Template>
  <TotalTime>35008</TotalTime>
  <Words>104</Words>
  <Application>Microsoft Office PowerPoint</Application>
  <PresentationFormat>Presentazione su schermo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crs4-vic-template</vt:lpstr>
      <vt:lpstr>Part 6</vt:lpstr>
      <vt:lpstr>Subject: Mobile Graphics</vt:lpstr>
      <vt:lpstr>Funding</vt:lpstr>
      <vt:lpstr>Closing/Q&amp;A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Agus Gobbetti Marton Pintore Vazquez - EG2017 Tutorial 4: Mobile Graphics</dc:title>
  <dc:creator>Agus;Gobbetti;Marton;Pintore;Vázquez</dc:creator>
  <cp:lastModifiedBy>Fabio Marton</cp:lastModifiedBy>
  <cp:revision>546</cp:revision>
  <cp:lastPrinted>2012-07-18T11:03:20Z</cp:lastPrinted>
  <dcterms:created xsi:type="dcterms:W3CDTF">2012-07-24T10:33:53Z</dcterms:created>
  <dcterms:modified xsi:type="dcterms:W3CDTF">2017-04-21T14:35:49Z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